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7"/>
  </p:notesMasterIdLst>
  <p:handoutMasterIdLst>
    <p:handoutMasterId r:id="rId68"/>
  </p:handoutMasterIdLst>
  <p:sldIdLst>
    <p:sldId id="535" r:id="rId2"/>
    <p:sldId id="499" r:id="rId3"/>
    <p:sldId id="421" r:id="rId4"/>
    <p:sldId id="504" r:id="rId5"/>
    <p:sldId id="502" r:id="rId6"/>
    <p:sldId id="503" r:id="rId7"/>
    <p:sldId id="335" r:id="rId8"/>
    <p:sldId id="423" r:id="rId9"/>
    <p:sldId id="424" r:id="rId10"/>
    <p:sldId id="497" r:id="rId11"/>
    <p:sldId id="426" r:id="rId12"/>
    <p:sldId id="530" r:id="rId13"/>
    <p:sldId id="531" r:id="rId14"/>
    <p:sldId id="429" r:id="rId15"/>
    <p:sldId id="494" r:id="rId16"/>
    <p:sldId id="430" r:id="rId17"/>
    <p:sldId id="431" r:id="rId18"/>
    <p:sldId id="500" r:id="rId19"/>
    <p:sldId id="501" r:id="rId20"/>
    <p:sldId id="505" r:id="rId21"/>
    <p:sldId id="512" r:id="rId22"/>
    <p:sldId id="508" r:id="rId23"/>
    <p:sldId id="344" r:id="rId24"/>
    <p:sldId id="345" r:id="rId25"/>
    <p:sldId id="521" r:id="rId26"/>
    <p:sldId id="506" r:id="rId27"/>
    <p:sldId id="507" r:id="rId28"/>
    <p:sldId id="347" r:id="rId29"/>
    <p:sldId id="348" r:id="rId30"/>
    <p:sldId id="433" r:id="rId31"/>
    <p:sldId id="488" r:id="rId32"/>
    <p:sldId id="509" r:id="rId33"/>
    <p:sldId id="371" r:id="rId34"/>
    <p:sldId id="376" r:id="rId35"/>
    <p:sldId id="460" r:id="rId36"/>
    <p:sldId id="510" r:id="rId37"/>
    <p:sldId id="377" r:id="rId38"/>
    <p:sldId id="513" r:id="rId39"/>
    <p:sldId id="514" r:id="rId40"/>
    <p:sldId id="484" r:id="rId41"/>
    <p:sldId id="381" r:id="rId42"/>
    <p:sldId id="483" r:id="rId43"/>
    <p:sldId id="495" r:id="rId44"/>
    <p:sldId id="453" r:id="rId45"/>
    <p:sldId id="459" r:id="rId46"/>
    <p:sldId id="523" r:id="rId47"/>
    <p:sldId id="524" r:id="rId48"/>
    <p:sldId id="525" r:id="rId49"/>
    <p:sldId id="526" r:id="rId50"/>
    <p:sldId id="527" r:id="rId51"/>
    <p:sldId id="522" r:id="rId52"/>
    <p:sldId id="520" r:id="rId53"/>
    <p:sldId id="471" r:id="rId54"/>
    <p:sldId id="534" r:id="rId55"/>
    <p:sldId id="472" r:id="rId56"/>
    <p:sldId id="475" r:id="rId57"/>
    <p:sldId id="477" r:id="rId58"/>
    <p:sldId id="532" r:id="rId59"/>
    <p:sldId id="478" r:id="rId60"/>
    <p:sldId id="481" r:id="rId61"/>
    <p:sldId id="496" r:id="rId62"/>
    <p:sldId id="479" r:id="rId63"/>
    <p:sldId id="482" r:id="rId64"/>
    <p:sldId id="528" r:id="rId65"/>
    <p:sldId id="533" r:id="rId66"/>
  </p:sldIdLst>
  <p:sldSz cx="9144000" cy="6858000" type="screen4x3"/>
  <p:notesSz cx="6743700" cy="9855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2" autoAdjust="0"/>
    <p:restoredTop sz="96448" autoAdjust="0"/>
  </p:normalViewPr>
  <p:slideViewPr>
    <p:cSldViewPr>
      <p:cViewPr>
        <p:scale>
          <a:sx n="76" d="100"/>
          <a:sy n="76" d="100"/>
        </p:scale>
        <p:origin x="-121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2270" cy="492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19869" y="0"/>
            <a:ext cx="2922270" cy="492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4DDD5-393D-4522-8D73-EB6946FE5A72}" type="datetimeFigureOut">
              <a:rPr lang="en-US" smtClean="0"/>
              <a:t>16-Mar-20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360730"/>
            <a:ext cx="2922270" cy="492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19869" y="9360730"/>
            <a:ext cx="2922270" cy="492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61D85-AE9F-47BD-837B-F9C88ABE1A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347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2270" cy="492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9869" y="0"/>
            <a:ext cx="2922270" cy="492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525A5-B25A-49AC-8F63-94028D46B0E3}" type="datetimeFigureOut">
              <a:rPr lang="pt-BR" smtClean="0"/>
              <a:pPr/>
              <a:t>16/03/2020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80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370" y="4681220"/>
            <a:ext cx="5394960" cy="4434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0730"/>
            <a:ext cx="2922270" cy="492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9869" y="9360730"/>
            <a:ext cx="2922270" cy="492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CBF7D-D235-4929-9373-909BBCE9BA6E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915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Explicar quais são os terminais e quais os não terminais.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2F5D4BD-1779-43EA-B069-920766F18542}" type="slidenum">
              <a:rPr lang="en-US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Note que os nós são símbolos não terminais.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FE9F77D-2FF2-450F-8F82-7976F0D0D13C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Note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nós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símbolos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terminais</a:t>
            </a:r>
            <a:r>
              <a:rPr lang="en-US" dirty="0" smtClean="0"/>
              <a:t>.</a:t>
            </a:r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FE9F77D-2FF2-450F-8F82-7976F0D0D13C}" type="slidenum">
              <a:rPr lang="en-US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CBF7D-D235-4929-9373-909BBCE9BA6E}" type="slidenum">
              <a:rPr lang="pt-BR" smtClean="0"/>
              <a:pPr/>
              <a:t>27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CBF7D-D235-4929-9373-909BBCE9BA6E}" type="slidenum">
              <a:rPr lang="pt-BR" smtClean="0"/>
              <a:pPr/>
              <a:t>28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CBF7D-D235-4929-9373-909BBCE9BA6E}" type="slidenum">
              <a:rPr lang="pt-BR" smtClean="0"/>
              <a:pPr/>
              <a:t>30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CBF7D-D235-4929-9373-909BBCE9BA6E}" type="slidenum">
              <a:rPr lang="pt-BR" smtClean="0"/>
              <a:pPr/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CBF7D-D235-4929-9373-909BBCE9BA6E}" type="slidenum">
              <a:rPr lang="pt-BR" smtClean="0"/>
              <a:pPr/>
              <a:t>60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CBF7D-D235-4929-9373-909BBCE9BA6E}" type="slidenum">
              <a:rPr lang="pt-BR" smtClean="0"/>
              <a:pPr/>
              <a:t>61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16/03/2020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0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16/03/2020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696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16/03/2020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964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16/03/2020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244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16/03/2020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144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16/03/2020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994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16/03/2020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887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16/03/2020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576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16/03/2020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448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16/03/2020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069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16/03/2020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3047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pPr/>
              <a:t>16/03/2020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89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en-US" sz="4000" b="1" strike="noStrike" cap="all" spc="-1" dirty="0" err="1">
                <a:solidFill>
                  <a:srgbClr val="000000"/>
                </a:solidFill>
                <a:latin typeface="Calibri"/>
              </a:rPr>
              <a:t>Compiladores</a:t>
            </a:r>
            <a:r>
              <a:rPr lang="en-US" sz="4000" b="1" strike="noStrike" cap="all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000" b="1" strike="noStrike" cap="all" spc="-1" dirty="0" smtClean="0">
                <a:solidFill>
                  <a:srgbClr val="000000"/>
                </a:solidFill>
                <a:latin typeface="Calibri"/>
              </a:rPr>
              <a:t>– </a:t>
            </a:r>
            <a:r>
              <a:rPr lang="en-US" sz="4000" b="1" strike="noStrike" cap="all" spc="-1" dirty="0" err="1" smtClean="0">
                <a:solidFill>
                  <a:srgbClr val="000000"/>
                </a:solidFill>
                <a:latin typeface="Calibri"/>
              </a:rPr>
              <a:t>Conceitos</a:t>
            </a:r>
            <a:r>
              <a:rPr lang="en-US" sz="4000" b="1" strike="noStrike" cap="all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000" b="1" strike="noStrike" cap="all" spc="-1" dirty="0" err="1" smtClean="0">
                <a:solidFill>
                  <a:srgbClr val="000000"/>
                </a:solidFill>
                <a:latin typeface="Calibri"/>
              </a:rPr>
              <a:t>Básicos</a:t>
            </a:r>
            <a:endParaRPr lang="en-US" sz="4000" b="1" strike="noStrike" cap="all" spc="-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dirty="0"/>
              <a:t/>
            </a:r>
            <a:br>
              <a:rPr dirty="0"/>
            </a:br>
            <a:endParaRPr lang="en-US" sz="4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 dirty="0">
                <a:latin typeface="Calibri"/>
              </a:rPr>
              <a:t>IF688 – </a:t>
            </a:r>
            <a:r>
              <a:rPr lang="en-US" sz="2000" b="0" strike="noStrike" spc="-1" dirty="0" err="1">
                <a:latin typeface="Calibri"/>
              </a:rPr>
              <a:t>Teoria</a:t>
            </a:r>
            <a:r>
              <a:rPr lang="en-US" sz="2000" b="0" strike="noStrike" spc="-1" dirty="0">
                <a:latin typeface="Calibri"/>
              </a:rPr>
              <a:t> e </a:t>
            </a:r>
            <a:r>
              <a:rPr lang="en-US" sz="2000" b="0" strike="noStrike" spc="-1" dirty="0" err="1">
                <a:latin typeface="Calibri"/>
              </a:rPr>
              <a:t>Implementação</a:t>
            </a:r>
            <a:r>
              <a:rPr lang="en-US" sz="2000" b="0" strike="noStrike" spc="-1" dirty="0">
                <a:latin typeface="Calibri"/>
              </a:rPr>
              <a:t> de </a:t>
            </a:r>
            <a:r>
              <a:rPr lang="en-US" sz="2000" b="0" strike="noStrike" spc="-1" dirty="0" err="1">
                <a:latin typeface="Calibri"/>
              </a:rPr>
              <a:t>Linguagens</a:t>
            </a:r>
            <a:r>
              <a:rPr lang="en-US" sz="2000" b="0" strike="noStrike" spc="-1" dirty="0">
                <a:latin typeface="Calibri"/>
              </a:rPr>
              <a:t> </a:t>
            </a:r>
            <a:r>
              <a:rPr lang="en-US" sz="2000" b="0" strike="noStrike" spc="-1" dirty="0" err="1" smtClean="0">
                <a:latin typeface="Calibri"/>
              </a:rPr>
              <a:t>Computacionais</a:t>
            </a:r>
            <a:endParaRPr lang="en-US" sz="2000" b="0" strike="noStrike" spc="-1" dirty="0" smtClean="0">
              <a:latin typeface="Calibri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1357200" y="5286240"/>
            <a:ext cx="6400440" cy="78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TextShape 2"/>
          <p:cNvSpPr txBox="1"/>
          <p:nvPr/>
        </p:nvSpPr>
        <p:spPr>
          <a:xfrm>
            <a:off x="760400" y="5013176"/>
            <a:ext cx="7772040" cy="14997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spc="-1" dirty="0" smtClean="0">
                <a:solidFill>
                  <a:srgbClr val="000000"/>
                </a:solidFill>
                <a:latin typeface="Calibri"/>
              </a:rPr>
              <a:t>Marcelo </a:t>
            </a:r>
            <a:r>
              <a:rPr lang="en-US" sz="2000" spc="-1" dirty="0" err="1" smtClean="0">
                <a:solidFill>
                  <a:srgbClr val="000000"/>
                </a:solidFill>
                <a:latin typeface="Calibri"/>
              </a:rPr>
              <a:t>d’Amorim</a:t>
            </a:r>
            <a:endParaRPr lang="en-US" sz="2000" spc="-1" dirty="0" smtClean="0">
              <a:solidFill>
                <a:srgbClr val="8B8B8B"/>
              </a:solidFill>
              <a:latin typeface="Calibri"/>
            </a:endParaRPr>
          </a:p>
        </p:txBody>
      </p:sp>
      <p:pic>
        <p:nvPicPr>
          <p:cNvPr id="2" name="Á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53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49"/>
    </mc:Choice>
    <mc:Fallback>
      <p:transition spd="slow" advTm="68349"/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3738" y="692696"/>
            <a:ext cx="8215370" cy="2554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>
                    <a:lumMod val="75000"/>
                  </a:schemeClr>
                </a:solidFill>
              </a:rPr>
              <a:t>Deriva-se</a:t>
            </a:r>
            <a:r>
              <a:rPr lang="pt-BR" sz="4000" dirty="0" smtClean="0">
                <a:solidFill>
                  <a:schemeClr val="bg1">
                    <a:lumMod val="75000"/>
                  </a:schemeClr>
                </a:solidFill>
              </a:rPr>
              <a:t> strings de uma gramática G a partir do seu símbolo inicial e repetidamente substituindo não-terminais pelo corpo de uma produção </a:t>
            </a:r>
          </a:p>
        </p:txBody>
      </p:sp>
      <p:sp>
        <p:nvSpPr>
          <p:cNvPr id="3" name="Rectangle 2"/>
          <p:cNvSpPr/>
          <p:nvPr/>
        </p:nvSpPr>
        <p:spPr>
          <a:xfrm>
            <a:off x="543738" y="3717032"/>
            <a:ext cx="8215370" cy="2554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4000" dirty="0" smtClean="0"/>
              <a:t>A linguagem (conjunto de strings) reconhecida por G chama-se L(G). Inclui todas as strings que é possível se obter através de derivações em G.</a:t>
            </a:r>
          </a:p>
        </p:txBody>
      </p:sp>
      <p:pic>
        <p:nvPicPr>
          <p:cNvPr id="4" name="Á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01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98"/>
    </mc:Choice>
    <mc:Fallback>
      <p:transition spd="slow" advTm="10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Para a gramática G abaixo:</a:t>
            </a:r>
            <a:endParaRPr lang="pt-BR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71600" y="2492896"/>
            <a:ext cx="7122994" cy="1296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3200" i="1" dirty="0" smtClean="0"/>
              <a:t>list</a:t>
            </a:r>
            <a:r>
              <a:rPr lang="en-US" sz="3200" dirty="0" smtClean="0"/>
              <a:t> </a:t>
            </a:r>
            <a:r>
              <a:rPr lang="en-US" sz="3200" dirty="0">
                <a:latin typeface="Wingdings 3" pitchFamily="-111" charset="2"/>
              </a:rPr>
              <a:t>g</a:t>
            </a:r>
            <a:r>
              <a:rPr lang="en-US" sz="3200" b="1" dirty="0"/>
              <a:t> </a:t>
            </a:r>
            <a:r>
              <a:rPr lang="en-US" sz="3200" dirty="0">
                <a:sym typeface="Wingdings" pitchFamily="-111" charset="2"/>
              </a:rPr>
              <a:t> </a:t>
            </a:r>
            <a:r>
              <a:rPr lang="en-US" sz="3200" i="1" dirty="0">
                <a:sym typeface="Wingdings" pitchFamily="-111" charset="2"/>
              </a:rPr>
              <a:t>list</a:t>
            </a:r>
            <a:r>
              <a:rPr lang="en-US" sz="3200" dirty="0">
                <a:sym typeface="Wingdings" pitchFamily="-111" charset="2"/>
              </a:rPr>
              <a:t> </a:t>
            </a:r>
            <a:r>
              <a:rPr lang="en-US" sz="3200" b="1" dirty="0">
                <a:sym typeface="Wingdings" pitchFamily="-111" charset="2"/>
              </a:rPr>
              <a:t>+</a:t>
            </a:r>
            <a:r>
              <a:rPr lang="en-US" sz="3200" dirty="0">
                <a:sym typeface="Wingdings" pitchFamily="-111" charset="2"/>
              </a:rPr>
              <a:t> </a:t>
            </a:r>
            <a:r>
              <a:rPr lang="en-US" sz="3200" i="1" dirty="0">
                <a:sym typeface="Wingdings" pitchFamily="-111" charset="2"/>
              </a:rPr>
              <a:t>digit </a:t>
            </a:r>
            <a:r>
              <a:rPr lang="en-US" sz="3200" dirty="0">
                <a:sym typeface="Wingdings" pitchFamily="-111" charset="2"/>
              </a:rPr>
              <a:t>| </a:t>
            </a:r>
            <a:r>
              <a:rPr lang="en-US" sz="3200" i="1" dirty="0">
                <a:sym typeface="Wingdings" pitchFamily="-111" charset="2"/>
              </a:rPr>
              <a:t>list</a:t>
            </a:r>
            <a:r>
              <a:rPr lang="en-US" sz="3200" dirty="0">
                <a:sym typeface="Wingdings" pitchFamily="-111" charset="2"/>
              </a:rPr>
              <a:t> </a:t>
            </a:r>
            <a:r>
              <a:rPr lang="en-US" sz="3200" b="1" dirty="0">
                <a:sym typeface="Wingdings" pitchFamily="-111" charset="2"/>
              </a:rPr>
              <a:t>-</a:t>
            </a:r>
            <a:r>
              <a:rPr lang="en-US" sz="3200" dirty="0">
                <a:sym typeface="Wingdings" pitchFamily="-111" charset="2"/>
              </a:rPr>
              <a:t> </a:t>
            </a:r>
            <a:r>
              <a:rPr lang="en-US" sz="3200" i="1" dirty="0">
                <a:sym typeface="Wingdings" pitchFamily="-111" charset="2"/>
              </a:rPr>
              <a:t>digit </a:t>
            </a:r>
            <a:r>
              <a:rPr lang="en-US" sz="3200" dirty="0">
                <a:sym typeface="Wingdings" pitchFamily="-111" charset="2"/>
              </a:rPr>
              <a:t>| </a:t>
            </a:r>
            <a:r>
              <a:rPr lang="en-US" sz="3200" i="1" dirty="0">
                <a:sym typeface="Wingdings" pitchFamily="-111" charset="2"/>
              </a:rPr>
              <a:t>digit </a:t>
            </a:r>
            <a:endParaRPr lang="en-US" sz="3200" i="1" dirty="0" smtClean="0">
              <a:sym typeface="Wingdings" pitchFamily="-111" charset="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sz="3200" i="1" dirty="0" smtClean="0">
                <a:sym typeface="Wingdings" pitchFamily="-111" charset="2"/>
              </a:rPr>
              <a:t>digit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0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1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2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3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4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5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6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7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8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9</a:t>
            </a:r>
            <a:endParaRPr kumimoji="0" lang="pt-B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  <a:sym typeface="Wingdings" pitchFamily="-111" charset="2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3837" y="4221088"/>
            <a:ext cx="5643602" cy="613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L(G) = {0,1,...,0+1, 0+2, ...}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Á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48"/>
    </mc:Choice>
    <mc:Fallback>
      <p:transition spd="slow" advTm="50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Parse Trees (</a:t>
            </a:r>
            <a:r>
              <a:rPr lang="en-US" dirty="0" err="1" smtClean="0"/>
              <a:t>Árvore</a:t>
            </a:r>
            <a:r>
              <a:rPr lang="en-US" dirty="0" smtClean="0"/>
              <a:t> </a:t>
            </a:r>
            <a:r>
              <a:rPr lang="en-US" dirty="0" err="1" smtClean="0"/>
              <a:t>Sintática</a:t>
            </a:r>
            <a:r>
              <a:rPr lang="en-US" dirty="0" smtClean="0"/>
              <a:t>)</a:t>
            </a:r>
            <a:endParaRPr lang="pt-BR" dirty="0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715200" cy="5069159"/>
          </a:xfrm>
        </p:spPr>
        <p:txBody>
          <a:bodyPr>
            <a:normAutofit/>
          </a:bodyPr>
          <a:lstStyle/>
          <a:p>
            <a:r>
              <a:rPr lang="pt-BR" dirty="0" smtClean="0"/>
              <a:t>Árvore que descreve o processo de </a:t>
            </a:r>
            <a:r>
              <a:rPr lang="pt-BR" dirty="0"/>
              <a:t>derivação </a:t>
            </a:r>
            <a:r>
              <a:rPr lang="pt-BR" dirty="0" smtClean="0"/>
              <a:t>de uma </a:t>
            </a:r>
            <a:r>
              <a:rPr lang="pt-BR" dirty="0" err="1"/>
              <a:t>string</a:t>
            </a:r>
            <a:r>
              <a:rPr lang="pt-BR" dirty="0"/>
              <a:t> de </a:t>
            </a:r>
            <a:r>
              <a:rPr lang="pt-BR" dirty="0" smtClean="0"/>
              <a:t>entrada</a:t>
            </a:r>
          </a:p>
          <a:p>
            <a:r>
              <a:rPr lang="pt-BR" dirty="0" smtClean="0"/>
              <a:t>Definição</a:t>
            </a:r>
          </a:p>
          <a:p>
            <a:pPr lvl="1"/>
            <a:r>
              <a:rPr lang="pt-BR" dirty="0"/>
              <a:t>A raiz é o símbolo inicial</a:t>
            </a:r>
          </a:p>
          <a:p>
            <a:pPr lvl="1"/>
            <a:r>
              <a:rPr lang="pt-BR" dirty="0"/>
              <a:t>Cada folha é um terminal ou </a:t>
            </a:r>
            <a:r>
              <a:rPr lang="en-US" dirty="0">
                <a:sym typeface="Symbol" pitchFamily="-111" charset="2"/>
              </a:rPr>
              <a:t></a:t>
            </a:r>
            <a:endParaRPr lang="pt-BR" dirty="0"/>
          </a:p>
          <a:p>
            <a:pPr lvl="1"/>
            <a:r>
              <a:rPr lang="pt-BR" dirty="0"/>
              <a:t>Cada nó interior é um não-terminal</a:t>
            </a:r>
          </a:p>
          <a:p>
            <a:pPr lvl="1"/>
            <a:r>
              <a:rPr lang="pt-BR" dirty="0"/>
              <a:t>Se </a:t>
            </a:r>
            <a:r>
              <a:rPr lang="pt-BR" i="1" dirty="0"/>
              <a:t>A</a:t>
            </a:r>
            <a:r>
              <a:rPr lang="pt-BR" dirty="0"/>
              <a:t> é um não-terminal e </a:t>
            </a:r>
            <a:r>
              <a:rPr lang="pt-BR" i="1" dirty="0"/>
              <a:t>X</a:t>
            </a:r>
            <a:r>
              <a:rPr lang="pt-BR" baseline="-25000" dirty="0"/>
              <a:t>1</a:t>
            </a:r>
            <a:r>
              <a:rPr lang="pt-BR" i="1" dirty="0"/>
              <a:t>, X</a:t>
            </a:r>
            <a:r>
              <a:rPr lang="pt-BR" baseline="-25000" dirty="0"/>
              <a:t>2</a:t>
            </a:r>
            <a:r>
              <a:rPr lang="pt-BR" i="1" dirty="0"/>
              <a:t>,...,</a:t>
            </a:r>
            <a:r>
              <a:rPr lang="pt-BR" i="1" dirty="0" err="1"/>
              <a:t>X</a:t>
            </a:r>
            <a:r>
              <a:rPr lang="pt-BR" baseline="-25000" dirty="0" err="1"/>
              <a:t>n</a:t>
            </a:r>
            <a:r>
              <a:rPr lang="pt-BR" i="1" dirty="0"/>
              <a:t> </a:t>
            </a:r>
            <a:r>
              <a:rPr lang="pt-BR" dirty="0"/>
              <a:t>são </a:t>
            </a:r>
            <a:r>
              <a:rPr lang="pt-BR" dirty="0" err="1"/>
              <a:t>labels</a:t>
            </a:r>
            <a:r>
              <a:rPr lang="pt-BR" dirty="0"/>
              <a:t> de filhos deste nó, deve haver uma produção </a:t>
            </a:r>
            <a:r>
              <a:rPr lang="pt-BR" i="1" dirty="0"/>
              <a:t>A</a:t>
            </a:r>
            <a:r>
              <a:rPr lang="pt-BR" dirty="0"/>
              <a:t> </a:t>
            </a:r>
            <a:r>
              <a:rPr lang="pt-BR" dirty="0">
                <a:latin typeface="Wingdings 3" pitchFamily="-111" charset="2"/>
              </a:rPr>
              <a:t>g</a:t>
            </a:r>
            <a:r>
              <a:rPr lang="pt-BR" i="1" dirty="0">
                <a:sym typeface="Wingdings" pitchFamily="-111" charset="2"/>
              </a:rPr>
              <a:t> X</a:t>
            </a:r>
            <a:r>
              <a:rPr lang="pt-BR" baseline="-25000" dirty="0">
                <a:sym typeface="Wingdings" pitchFamily="-111" charset="2"/>
              </a:rPr>
              <a:t>1</a:t>
            </a:r>
            <a:r>
              <a:rPr lang="pt-BR" i="1" dirty="0">
                <a:sym typeface="Wingdings" pitchFamily="-111" charset="2"/>
              </a:rPr>
              <a:t> X</a:t>
            </a:r>
            <a:r>
              <a:rPr lang="pt-BR" baseline="-25000" dirty="0">
                <a:sym typeface="Wingdings" pitchFamily="-111" charset="2"/>
              </a:rPr>
              <a:t>2</a:t>
            </a:r>
            <a:r>
              <a:rPr lang="pt-BR" i="1" dirty="0">
                <a:sym typeface="Wingdings" pitchFamily="-111" charset="2"/>
              </a:rPr>
              <a:t> ... </a:t>
            </a:r>
            <a:r>
              <a:rPr lang="pt-BR" i="1" dirty="0" err="1">
                <a:sym typeface="Wingdings" pitchFamily="-111" charset="2"/>
              </a:rPr>
              <a:t>X</a:t>
            </a:r>
            <a:r>
              <a:rPr lang="pt-BR" baseline="-25000" dirty="0" err="1">
                <a:sym typeface="Wingdings" pitchFamily="-111" charset="2"/>
              </a:rPr>
              <a:t>n</a:t>
            </a:r>
            <a:r>
              <a:rPr lang="en-US" dirty="0">
                <a:sym typeface="Wingdings" pitchFamily="-111" charset="2"/>
              </a:rPr>
              <a:t/>
            </a:r>
            <a:br>
              <a:rPr lang="en-US" dirty="0">
                <a:sym typeface="Wingdings" pitchFamily="-111" charset="2"/>
              </a:rPr>
            </a:br>
            <a:endParaRPr lang="pt-BR" dirty="0">
              <a:sym typeface="Wingdings" pitchFamily="-111" charset="2"/>
            </a:endParaRPr>
          </a:p>
          <a:p>
            <a:endParaRPr lang="pt-BR" dirty="0"/>
          </a:p>
          <a:p>
            <a:endParaRPr lang="pt-BR" dirty="0" smtClean="0">
              <a:sym typeface="Wingdings" pitchFamily="-111" charset="2"/>
            </a:endParaRPr>
          </a:p>
        </p:txBody>
      </p:sp>
      <p:pic>
        <p:nvPicPr>
          <p:cNvPr id="2" name="Á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21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288"/>
    </mc:Choice>
    <mc:Fallback>
      <p:transition spd="slow" advTm="89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286248" y="1357298"/>
            <a:ext cx="3644900" cy="3814763"/>
            <a:chOff x="2057400" y="2438400"/>
            <a:chExt cx="3644900" cy="3814763"/>
          </a:xfrm>
        </p:grpSpPr>
        <p:sp>
          <p:nvSpPr>
            <p:cNvPr id="34820" name="Text Box 4"/>
            <p:cNvSpPr txBox="1">
              <a:spLocks noChangeArrowheads="1"/>
            </p:cNvSpPr>
            <p:nvPr/>
          </p:nvSpPr>
          <p:spPr bwMode="auto">
            <a:xfrm>
              <a:off x="3436938" y="3962400"/>
              <a:ext cx="817562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0"/>
                <a:t>digit</a:t>
              </a:r>
              <a:endParaRPr lang="pt-BR" b="0"/>
            </a:p>
          </p:txBody>
        </p:sp>
        <p:sp>
          <p:nvSpPr>
            <p:cNvPr id="34821" name="Text Box 6"/>
            <p:cNvSpPr txBox="1">
              <a:spLocks noChangeArrowheads="1"/>
            </p:cNvSpPr>
            <p:nvPr/>
          </p:nvSpPr>
          <p:spPr bwMode="auto">
            <a:xfrm>
              <a:off x="4953000" y="3276600"/>
              <a:ext cx="749300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/>
                <a:t>digit</a:t>
              </a:r>
              <a:endParaRPr lang="pt-BR" b="0"/>
            </a:p>
          </p:txBody>
        </p:sp>
        <p:sp>
          <p:nvSpPr>
            <p:cNvPr id="34822" name="Text Box 7"/>
            <p:cNvSpPr txBox="1">
              <a:spLocks noChangeArrowheads="1"/>
            </p:cNvSpPr>
            <p:nvPr/>
          </p:nvSpPr>
          <p:spPr bwMode="auto">
            <a:xfrm>
              <a:off x="4343400" y="2438400"/>
              <a:ext cx="569913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/>
                <a:t>list</a:t>
              </a:r>
              <a:endParaRPr lang="pt-BR" b="0"/>
            </a:p>
          </p:txBody>
        </p:sp>
        <p:sp>
          <p:nvSpPr>
            <p:cNvPr id="34823" name="Text Box 8"/>
            <p:cNvSpPr txBox="1">
              <a:spLocks noChangeArrowheads="1"/>
            </p:cNvSpPr>
            <p:nvPr/>
          </p:nvSpPr>
          <p:spPr bwMode="auto">
            <a:xfrm>
              <a:off x="2819400" y="3200400"/>
              <a:ext cx="8778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0"/>
                <a:t>list</a:t>
              </a:r>
              <a:endParaRPr lang="pt-BR" b="0"/>
            </a:p>
          </p:txBody>
        </p:sp>
        <p:sp>
          <p:nvSpPr>
            <p:cNvPr id="34824" name="Text Box 9"/>
            <p:cNvSpPr txBox="1">
              <a:spLocks noChangeArrowheads="1"/>
            </p:cNvSpPr>
            <p:nvPr/>
          </p:nvSpPr>
          <p:spPr bwMode="auto">
            <a:xfrm>
              <a:off x="2057400" y="4038600"/>
              <a:ext cx="838200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0"/>
                <a:t>list</a:t>
              </a:r>
              <a:endParaRPr lang="pt-BR" b="0"/>
            </a:p>
          </p:txBody>
        </p:sp>
        <p:sp>
          <p:nvSpPr>
            <p:cNvPr id="34825" name="Text Box 18"/>
            <p:cNvSpPr txBox="1">
              <a:spLocks noChangeArrowheads="1"/>
            </p:cNvSpPr>
            <p:nvPr/>
          </p:nvSpPr>
          <p:spPr bwMode="auto">
            <a:xfrm>
              <a:off x="3048000" y="5791200"/>
              <a:ext cx="381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-</a:t>
              </a:r>
              <a:endParaRPr lang="pt-BR"/>
            </a:p>
          </p:txBody>
        </p:sp>
        <p:sp>
          <p:nvSpPr>
            <p:cNvPr id="34826" name="Text Box 19"/>
            <p:cNvSpPr txBox="1">
              <a:spLocks noChangeArrowheads="1"/>
            </p:cNvSpPr>
            <p:nvPr/>
          </p:nvSpPr>
          <p:spPr bwMode="auto">
            <a:xfrm>
              <a:off x="4495800" y="5791200"/>
              <a:ext cx="381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+</a:t>
              </a:r>
              <a:endParaRPr lang="pt-BR"/>
            </a:p>
          </p:txBody>
        </p:sp>
        <p:sp>
          <p:nvSpPr>
            <p:cNvPr id="34827" name="Text Box 20"/>
            <p:cNvSpPr txBox="1">
              <a:spLocks noChangeArrowheads="1"/>
            </p:cNvSpPr>
            <p:nvPr/>
          </p:nvSpPr>
          <p:spPr bwMode="auto">
            <a:xfrm>
              <a:off x="2057400" y="5791200"/>
              <a:ext cx="8382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   9</a:t>
              </a:r>
              <a:endParaRPr lang="pt-BR"/>
            </a:p>
          </p:txBody>
        </p:sp>
        <p:sp>
          <p:nvSpPr>
            <p:cNvPr id="34828" name="Text Box 21"/>
            <p:cNvSpPr txBox="1">
              <a:spLocks noChangeArrowheads="1"/>
            </p:cNvSpPr>
            <p:nvPr/>
          </p:nvSpPr>
          <p:spPr bwMode="auto">
            <a:xfrm>
              <a:off x="3429000" y="5791200"/>
              <a:ext cx="838200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/>
                <a:t>5</a:t>
              </a:r>
              <a:endParaRPr lang="pt-BR"/>
            </a:p>
          </p:txBody>
        </p:sp>
        <p:sp>
          <p:nvSpPr>
            <p:cNvPr id="34829" name="Text Box 22"/>
            <p:cNvSpPr txBox="1">
              <a:spLocks noChangeArrowheads="1"/>
            </p:cNvSpPr>
            <p:nvPr/>
          </p:nvSpPr>
          <p:spPr bwMode="auto">
            <a:xfrm>
              <a:off x="5181600" y="5791200"/>
              <a:ext cx="381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2</a:t>
              </a:r>
              <a:endParaRPr lang="pt-BR"/>
            </a:p>
          </p:txBody>
        </p:sp>
        <p:cxnSp>
          <p:nvCxnSpPr>
            <p:cNvPr id="34830" name="AutoShape 23"/>
            <p:cNvCxnSpPr>
              <a:cxnSpLocks noChangeShapeType="1"/>
              <a:stCxn id="34823" idx="2"/>
              <a:endCxn id="34825" idx="0"/>
            </p:cNvCxnSpPr>
            <p:nvPr/>
          </p:nvCxnSpPr>
          <p:spPr bwMode="auto">
            <a:xfrm rot="5400000">
              <a:off x="2182019" y="4714081"/>
              <a:ext cx="2133600" cy="206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831" name="AutoShape 24"/>
            <p:cNvCxnSpPr>
              <a:cxnSpLocks noChangeShapeType="1"/>
              <a:stCxn id="34823" idx="2"/>
              <a:endCxn id="34824" idx="0"/>
            </p:cNvCxnSpPr>
            <p:nvPr/>
          </p:nvCxnSpPr>
          <p:spPr bwMode="auto">
            <a:xfrm rot="5400000">
              <a:off x="2677319" y="3456781"/>
              <a:ext cx="381000" cy="7826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832" name="AutoShape 27"/>
            <p:cNvCxnSpPr>
              <a:cxnSpLocks noChangeShapeType="1"/>
              <a:stCxn id="34822" idx="2"/>
              <a:endCxn id="34826" idx="0"/>
            </p:cNvCxnSpPr>
            <p:nvPr/>
          </p:nvCxnSpPr>
          <p:spPr bwMode="auto">
            <a:xfrm rot="16200000" flipH="1">
              <a:off x="3211513" y="4316413"/>
              <a:ext cx="2890837" cy="587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833" name="AutoShape 29"/>
            <p:cNvCxnSpPr>
              <a:cxnSpLocks noChangeShapeType="1"/>
              <a:stCxn id="34822" idx="2"/>
              <a:endCxn id="34821" idx="0"/>
            </p:cNvCxnSpPr>
            <p:nvPr/>
          </p:nvCxnSpPr>
          <p:spPr bwMode="auto">
            <a:xfrm rot="16200000" flipH="1">
              <a:off x="4789488" y="2738438"/>
              <a:ext cx="376237" cy="7000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834" name="AutoShape 32"/>
            <p:cNvCxnSpPr>
              <a:cxnSpLocks noChangeShapeType="1"/>
              <a:stCxn id="34821" idx="2"/>
              <a:endCxn id="34829" idx="0"/>
            </p:cNvCxnSpPr>
            <p:nvPr/>
          </p:nvCxnSpPr>
          <p:spPr bwMode="auto">
            <a:xfrm rot="16200000" flipH="1">
              <a:off x="4323556" y="4742657"/>
              <a:ext cx="2052637" cy="444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835" name="AutoShape 52"/>
            <p:cNvCxnSpPr>
              <a:cxnSpLocks noChangeShapeType="1"/>
              <a:stCxn id="34822" idx="2"/>
              <a:endCxn id="34823" idx="0"/>
            </p:cNvCxnSpPr>
            <p:nvPr/>
          </p:nvCxnSpPr>
          <p:spPr bwMode="auto">
            <a:xfrm rot="5400000">
              <a:off x="3793332" y="2366169"/>
              <a:ext cx="300037" cy="13684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836" name="AutoShape 53"/>
            <p:cNvCxnSpPr>
              <a:cxnSpLocks noChangeShapeType="1"/>
              <a:stCxn id="34839" idx="2"/>
              <a:endCxn id="34827" idx="0"/>
            </p:cNvCxnSpPr>
            <p:nvPr/>
          </p:nvCxnSpPr>
          <p:spPr bwMode="auto">
            <a:xfrm rot="5400000">
              <a:off x="2251075" y="5564188"/>
              <a:ext cx="452437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837" name="AutoShape 54"/>
            <p:cNvCxnSpPr>
              <a:cxnSpLocks noChangeShapeType="1"/>
              <a:stCxn id="34820" idx="2"/>
              <a:endCxn id="34828" idx="0"/>
            </p:cNvCxnSpPr>
            <p:nvPr/>
          </p:nvCxnSpPr>
          <p:spPr bwMode="auto">
            <a:xfrm rot="16200000" flipH="1">
              <a:off x="3163094" y="5106194"/>
              <a:ext cx="1366837" cy="3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838" name="AutoShape 55"/>
            <p:cNvCxnSpPr>
              <a:cxnSpLocks noChangeShapeType="1"/>
              <a:stCxn id="34823" idx="2"/>
              <a:endCxn id="34820" idx="0"/>
            </p:cNvCxnSpPr>
            <p:nvPr/>
          </p:nvCxnSpPr>
          <p:spPr bwMode="auto">
            <a:xfrm rot="16200000" flipH="1">
              <a:off x="3398838" y="3516312"/>
              <a:ext cx="304800" cy="5873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4839" name="Text Box 4"/>
            <p:cNvSpPr txBox="1">
              <a:spLocks noChangeArrowheads="1"/>
            </p:cNvSpPr>
            <p:nvPr/>
          </p:nvSpPr>
          <p:spPr bwMode="auto">
            <a:xfrm>
              <a:off x="2057400" y="4876800"/>
              <a:ext cx="838200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0"/>
                <a:t>digit</a:t>
              </a:r>
              <a:endParaRPr lang="pt-BR" b="0"/>
            </a:p>
          </p:txBody>
        </p:sp>
        <p:cxnSp>
          <p:nvCxnSpPr>
            <p:cNvPr id="34840" name="AutoShape 23"/>
            <p:cNvCxnSpPr>
              <a:cxnSpLocks noChangeShapeType="1"/>
              <a:stCxn id="34824" idx="2"/>
              <a:endCxn id="34839" idx="0"/>
            </p:cNvCxnSpPr>
            <p:nvPr/>
          </p:nvCxnSpPr>
          <p:spPr bwMode="auto">
            <a:xfrm rot="5400000">
              <a:off x="2289175" y="4687888"/>
              <a:ext cx="376237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285720" y="5357826"/>
            <a:ext cx="7829576" cy="12572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list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list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+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digit </a:t>
            </a:r>
            <a:r>
              <a:rPr lang="en-US" sz="3200" dirty="0" smtClean="0">
                <a:sym typeface="Wingdings" pitchFamily="-111" charset="2"/>
              </a:rPr>
              <a:t>|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list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lang="en-US" sz="3200" b="1" dirty="0" smtClean="0">
                <a:sym typeface="Wingdings" pitchFamily="-111" charset="2"/>
              </a:rPr>
              <a:t>-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digit </a:t>
            </a:r>
            <a:r>
              <a:rPr lang="en-US" sz="3200" dirty="0" smtClean="0">
                <a:sym typeface="Wingdings" pitchFamily="-111" charset="2"/>
              </a:rPr>
              <a:t>|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digit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/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</a:b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digit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0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1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2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3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4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5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6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7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8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9</a:t>
            </a:r>
            <a:endParaRPr kumimoji="0" lang="pt-B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  <a:sym typeface="Wingdings" pitchFamily="-111" charset="2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5720" y="1791222"/>
            <a:ext cx="3108833" cy="1920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4000" dirty="0" smtClean="0"/>
              <a:t>Árvore sintática para </a:t>
            </a:r>
            <a:r>
              <a:rPr lang="en-US" sz="4000" dirty="0" smtClean="0"/>
              <a:t>9 – 5 + 2</a:t>
            </a:r>
            <a:r>
              <a:rPr lang="pt-BR" sz="4000" b="1" dirty="0" smtClean="0"/>
              <a:t> </a:t>
            </a:r>
            <a:endParaRPr lang="pt-BR" sz="4000" dirty="0" smtClean="0"/>
          </a:p>
        </p:txBody>
      </p:sp>
      <p:pic>
        <p:nvPicPr>
          <p:cNvPr id="2" name="Á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92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91"/>
    </mc:Choice>
    <mc:Fallback>
      <p:transition spd="slow" advTm="64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Exercício 1 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Proponha definição alternativa para evitar o uso do símbolo </a:t>
            </a:r>
            <a:r>
              <a:rPr lang="en-US" dirty="0" smtClean="0">
                <a:sym typeface="Symbol" pitchFamily="-111" charset="2"/>
              </a:rPr>
              <a:t> (epsilon)</a:t>
            </a:r>
            <a:endParaRPr lang="pt-BR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195736" y="3140968"/>
            <a:ext cx="4246323" cy="1559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id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(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optparams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optparams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params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-111" charset="2"/>
              </a:rPr>
              <a:t></a:t>
            </a:r>
            <a:endParaRPr lang="en-US" sz="3200" dirty="0">
              <a:solidFill>
                <a:schemeClr val="tx1"/>
              </a:solidFill>
              <a:sym typeface="Wingdings" pitchFamily="-111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params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params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,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id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|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id</a:t>
            </a:r>
          </a:p>
        </p:txBody>
      </p:sp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444"/>
    </mc:Choice>
    <mc:Fallback>
      <p:transition spd="slow" advTm="81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Resposta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Proponha definição alternativa para evitar o uso do símbolo </a:t>
            </a:r>
            <a:r>
              <a:rPr lang="en-US" dirty="0" smtClean="0">
                <a:sym typeface="Symbol" pitchFamily="-111" charset="2"/>
              </a:rPr>
              <a:t></a:t>
            </a:r>
            <a:endParaRPr lang="pt-BR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928794" y="3000372"/>
            <a:ext cx="4731438" cy="1214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/>
          <a:p>
            <a:pPr marL="342900" lvl="0" indent="-342900">
              <a:spcBef>
                <a:spcPts val="768"/>
              </a:spcBef>
              <a:defRPr/>
            </a:pP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call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id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()</a:t>
            </a:r>
            <a:r>
              <a:rPr lang="en-US" sz="3200" dirty="0" smtClean="0">
                <a:solidFill>
                  <a:schemeClr val="tx1"/>
                </a:solidFill>
                <a:sym typeface="Wingdings" pitchFamily="-111" charset="2"/>
              </a:rPr>
              <a:t> | </a:t>
            </a:r>
            <a:r>
              <a:rPr lang="en-US" sz="3200" i="1" dirty="0" smtClean="0">
                <a:solidFill>
                  <a:schemeClr val="tx1"/>
                </a:solidFill>
                <a:sym typeface="Wingdings" pitchFamily="-111" charset="2"/>
              </a:rPr>
              <a:t>id</a:t>
            </a:r>
            <a:r>
              <a:rPr lang="en-US" sz="3200" dirty="0" smtClean="0">
                <a:solidFill>
                  <a:schemeClr val="tx1"/>
                </a:solidFill>
                <a:sym typeface="Wingdings" pitchFamily="-111" charset="2"/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  <a:sym typeface="Wingdings" pitchFamily="-111" charset="2"/>
              </a:rPr>
              <a:t>(</a:t>
            </a:r>
            <a:r>
              <a:rPr lang="en-US" sz="3200" i="1" dirty="0" err="1" smtClean="0">
                <a:solidFill>
                  <a:schemeClr val="tx1"/>
                </a:solidFill>
                <a:sym typeface="Wingdings" pitchFamily="-111" charset="2"/>
              </a:rPr>
              <a:t>params</a:t>
            </a:r>
            <a:r>
              <a:rPr lang="en-US" sz="3200" b="1" dirty="0" smtClean="0">
                <a:solidFill>
                  <a:schemeClr val="tx1"/>
                </a:solidFill>
                <a:sym typeface="Wingdings" pitchFamily="-111" charset="2"/>
              </a:rPr>
              <a:t>)</a:t>
            </a:r>
            <a:r>
              <a:rPr lang="en-US" sz="3200" dirty="0" smtClean="0">
                <a:solidFill>
                  <a:schemeClr val="tx1"/>
                </a:solidFill>
                <a:sym typeface="Wingdings" pitchFamily="-111" charset="2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/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</a:b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params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params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,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id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|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id</a:t>
            </a:r>
          </a:p>
        </p:txBody>
      </p:sp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86"/>
    </mc:Choice>
    <mc:Fallback>
      <p:transition spd="slow" advTm="35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2 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7362"/>
          </a:xfrm>
        </p:spPr>
        <p:txBody>
          <a:bodyPr/>
          <a:lstStyle/>
          <a:p>
            <a:r>
              <a:rPr lang="pt-BR" dirty="0" smtClean="0"/>
              <a:t>Defina uma gramática para a linguagem de parênteses.  E.g., (), ()(), (()()), ()(()), etc.</a:t>
            </a:r>
            <a:endParaRPr lang="pt-BR" dirty="0"/>
          </a:p>
        </p:txBody>
      </p:sp>
      <p:pic>
        <p:nvPicPr>
          <p:cNvPr id="4" name="Á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56"/>
    </mc:Choice>
    <mc:Fallback>
      <p:transition spd="slow" advTm="42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Resposta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7362"/>
          </a:xfrm>
        </p:spPr>
        <p:txBody>
          <a:bodyPr/>
          <a:lstStyle/>
          <a:p>
            <a:r>
              <a:rPr lang="pt-BR" dirty="0" smtClean="0"/>
              <a:t>Defina uma gramática para a linguagem de parênteses.  E.g., (), ()(), (()()), ()(()), etc.</a:t>
            </a:r>
            <a:endParaRPr lang="pt-BR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142976" y="4714884"/>
            <a:ext cx="3286148" cy="8572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342900" lvl="0" indent="-342900" algn="ctr">
              <a:spcBef>
                <a:spcPts val="768"/>
              </a:spcBef>
              <a:defRPr/>
            </a:pP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(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A </a:t>
            </a:r>
            <a:r>
              <a:rPr kumimoji="0" lang="en-US" sz="32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)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|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-111" charset="2"/>
              </a:rPr>
              <a:t>A </a:t>
            </a: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-111" charset="2"/>
              </a:rPr>
              <a:t>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-111" charset="2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sym typeface="Wingdings" pitchFamily="-111" charset="2"/>
              </a:rPr>
              <a:t>| </a:t>
            </a:r>
            <a:r>
              <a:rPr lang="en-US" sz="3200" dirty="0" smtClean="0">
                <a:solidFill>
                  <a:schemeClr val="tx1"/>
                </a:solidFill>
                <a:sym typeface="Symbol" pitchFamily="-111" charset="2"/>
              </a:rPr>
              <a:t></a:t>
            </a:r>
            <a:endParaRPr kumimoji="0" lang="en-US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Wingdings" pitchFamily="-111" charset="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357422" y="3286124"/>
            <a:ext cx="3571900" cy="8572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342900" lvl="0" indent="-342900" algn="ctr">
              <a:spcBef>
                <a:spcPts val="768"/>
              </a:spcBef>
              <a:defRPr/>
            </a:pP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(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A </a:t>
            </a:r>
            <a:r>
              <a:rPr kumimoji="0" lang="en-US" sz="32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)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|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-111" charset="2"/>
              </a:rPr>
              <a:t>A </a:t>
            </a: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-111" charset="2"/>
              </a:rPr>
              <a:t>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-111" charset="2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sym typeface="Wingdings" pitchFamily="-111" charset="2"/>
              </a:rPr>
              <a:t>| </a:t>
            </a:r>
            <a:r>
              <a:rPr lang="en-US" sz="3200" dirty="0" smtClean="0">
                <a:solidFill>
                  <a:schemeClr val="tx1"/>
                </a:solidFill>
                <a:sym typeface="Symbol" pitchFamily="-111" charset="2"/>
              </a:rPr>
              <a:t>()</a:t>
            </a:r>
            <a:endParaRPr kumimoji="0" lang="en-US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Wingdings" pitchFamily="-111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7752" y="4714884"/>
            <a:ext cx="36433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 smtClean="0"/>
              <a:t>A linguagem desta gramática inclui a string vazia.</a:t>
            </a:r>
            <a:endParaRPr lang="pt-BR" sz="2600" dirty="0"/>
          </a:p>
        </p:txBody>
      </p:sp>
      <p:pic>
        <p:nvPicPr>
          <p:cNvPr id="6" name="Á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24"/>
    </mc:Choice>
    <mc:Fallback>
      <p:transition spd="slow" advTm="23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LINGUAGENS DE </a:t>
            </a:r>
            <a:r>
              <a:rPr lang="pt-BR" dirty="0" err="1" smtClean="0"/>
              <a:t>PROGRAMAção</a:t>
            </a:r>
            <a:endParaRPr lang="en-US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Á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30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30"/>
    </mc:Choice>
    <mc:Fallback>
      <p:transition spd="slow" advTm="42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 smtClean="0"/>
              <a:t>Especificação de uma </a:t>
            </a:r>
            <a:br>
              <a:rPr lang="pt-BR" dirty="0" smtClean="0"/>
            </a:br>
            <a:r>
              <a:rPr lang="pt-BR" dirty="0" smtClean="0"/>
              <a:t>Linguagem de Programação</a:t>
            </a:r>
          </a:p>
        </p:txBody>
      </p:sp>
      <p:sp>
        <p:nvSpPr>
          <p:cNvPr id="2" name="Seta para a direita 1"/>
          <p:cNvSpPr/>
          <p:nvPr/>
        </p:nvSpPr>
        <p:spPr>
          <a:xfrm flipH="1">
            <a:off x="4932040" y="1988840"/>
            <a:ext cx="576064" cy="50405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27373"/>
            <a:ext cx="7283152" cy="4525963"/>
          </a:xfrm>
        </p:spPr>
        <p:txBody>
          <a:bodyPr>
            <a:normAutofit/>
          </a:bodyPr>
          <a:lstStyle/>
          <a:p>
            <a:r>
              <a:rPr lang="pt-BR" dirty="0" smtClean="0"/>
              <a:t>Descrição da sintaxe</a:t>
            </a:r>
          </a:p>
          <a:p>
            <a:pPr lvl="1"/>
            <a:r>
              <a:rPr lang="pt-BR" dirty="0" smtClean="0"/>
              <a:t>Tipicamente formal</a:t>
            </a:r>
            <a:endParaRPr lang="pt-BR" b="1" dirty="0" smtClean="0"/>
          </a:p>
          <a:p>
            <a:pPr lvl="1"/>
            <a:endParaRPr lang="pt-BR" dirty="0" smtClean="0"/>
          </a:p>
          <a:p>
            <a:r>
              <a:rPr lang="pt-BR" dirty="0" smtClean="0"/>
              <a:t>Descrição da semântica</a:t>
            </a:r>
          </a:p>
          <a:p>
            <a:pPr lvl="1"/>
            <a:r>
              <a:rPr lang="pt-BR" dirty="0" smtClean="0"/>
              <a:t>Tipicamente informal</a:t>
            </a:r>
          </a:p>
          <a:p>
            <a:pPr lvl="2"/>
            <a:r>
              <a:rPr lang="pt-BR" dirty="0" smtClean="0"/>
              <a:t>Mas existem formalismos: semântica operacional, denotacional, de ações, etc.</a:t>
            </a:r>
          </a:p>
        </p:txBody>
      </p:sp>
    </p:spTree>
    <p:extLst>
      <p:ext uri="{BB962C8B-B14F-4D97-AF65-F5344CB8AC3E}">
        <p14:creationId xmlns:p14="http://schemas.microsoft.com/office/powerpoint/2010/main" val="397409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LINGUAGENS FORMAIS E autômatos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Á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96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10"/>
    </mc:Choice>
    <mc:Fallback>
      <p:transition spd="slow" advTm="20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Parsing</a:t>
            </a:r>
            <a:endParaRPr lang="pt-BR" dirty="0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435280" cy="2614618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dirty="0" err="1" smtClean="0"/>
              <a:t>Parsing</a:t>
            </a:r>
            <a:r>
              <a:rPr lang="pt-BR" dirty="0" smtClean="0"/>
              <a:t>: Processo de busca </a:t>
            </a:r>
            <a:r>
              <a:rPr lang="pt-BR" dirty="0"/>
              <a:t>de derivação de uma </a:t>
            </a:r>
            <a:r>
              <a:rPr lang="pt-BR" dirty="0" err="1" smtClean="0"/>
              <a:t>string</a:t>
            </a:r>
            <a:endParaRPr lang="pt-BR" dirty="0"/>
          </a:p>
          <a:p>
            <a:pPr lvl="1"/>
            <a:r>
              <a:rPr lang="pt-BR" dirty="0" smtClean="0"/>
              <a:t>Entrada: programa fonte</a:t>
            </a:r>
          </a:p>
          <a:p>
            <a:pPr lvl="1"/>
            <a:r>
              <a:rPr lang="pt-BR" dirty="0" smtClean="0"/>
              <a:t>Saída: árvore sintática do programa fonte </a:t>
            </a:r>
          </a:p>
          <a:p>
            <a:endParaRPr lang="pt-BR" b="1" dirty="0" smtClean="0">
              <a:sym typeface="Wingdings" pitchFamily="-111" charset="2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3275856" y="3284984"/>
            <a:ext cx="2268992" cy="3099936"/>
            <a:chOff x="3023088" y="2636912"/>
            <a:chExt cx="2268992" cy="3099936"/>
          </a:xfrm>
        </p:grpSpPr>
        <p:sp>
          <p:nvSpPr>
            <p:cNvPr id="12" name="Text Box 4"/>
            <p:cNvSpPr txBox="1">
              <a:spLocks noChangeArrowheads="1"/>
            </p:cNvSpPr>
            <p:nvPr/>
          </p:nvSpPr>
          <p:spPr bwMode="auto">
            <a:xfrm>
              <a:off x="3096632" y="3985225"/>
              <a:ext cx="1196391" cy="230163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tokens</a:t>
              </a:r>
              <a:endParaRPr lang="pt-BR" dirty="0"/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3536197" y="3420211"/>
              <a:ext cx="1414220" cy="46691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2800" dirty="0" err="1" smtClean="0"/>
                <a:t>Lexer</a:t>
              </a:r>
              <a:endParaRPr lang="pt-BR" sz="4000" dirty="0"/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3721519" y="2636912"/>
              <a:ext cx="930915" cy="230163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fonte</a:t>
              </a:r>
              <a:endParaRPr lang="pt-BR" dirty="0"/>
            </a:p>
          </p:txBody>
        </p:sp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3536197" y="4453500"/>
              <a:ext cx="1414220" cy="40996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2800" dirty="0"/>
                <a:t>Parser</a:t>
              </a:r>
              <a:endParaRPr lang="pt-BR" sz="3200" dirty="0"/>
            </a:p>
          </p:txBody>
        </p:sp>
        <p:sp>
          <p:nvSpPr>
            <p:cNvPr id="22" name="Text Box 4"/>
            <p:cNvSpPr txBox="1">
              <a:spLocks noChangeArrowheads="1"/>
            </p:cNvSpPr>
            <p:nvPr/>
          </p:nvSpPr>
          <p:spPr bwMode="auto">
            <a:xfrm>
              <a:off x="3023088" y="5367516"/>
              <a:ext cx="2268992" cy="369332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Árvore Sintática</a:t>
              </a:r>
              <a:endParaRPr lang="pt-BR" dirty="0"/>
            </a:p>
          </p:txBody>
        </p:sp>
        <p:sp>
          <p:nvSpPr>
            <p:cNvPr id="32" name="Down Arrow 31"/>
            <p:cNvSpPr/>
            <p:nvPr/>
          </p:nvSpPr>
          <p:spPr>
            <a:xfrm>
              <a:off x="4078709" y="3977162"/>
              <a:ext cx="214314" cy="35719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4078709" y="2994102"/>
              <a:ext cx="214314" cy="35719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Down Arrow 33"/>
            <p:cNvSpPr/>
            <p:nvPr/>
          </p:nvSpPr>
          <p:spPr>
            <a:xfrm>
              <a:off x="4078709" y="5079484"/>
              <a:ext cx="214314" cy="35719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62014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Reconhecedores e </a:t>
            </a:r>
            <a:r>
              <a:rPr lang="pt-BR" dirty="0" err="1" smtClean="0"/>
              <a:t>Parsers</a:t>
            </a:r>
            <a:endParaRPr lang="en-US" dirty="0"/>
          </a:p>
        </p:txBody>
      </p:sp>
      <p:grpSp>
        <p:nvGrpSpPr>
          <p:cNvPr id="4" name="Grupo 3"/>
          <p:cNvGrpSpPr/>
          <p:nvPr/>
        </p:nvGrpSpPr>
        <p:grpSpPr>
          <a:xfrm>
            <a:off x="1547664" y="2300760"/>
            <a:ext cx="2376264" cy="3216472"/>
            <a:chOff x="2951080" y="2636912"/>
            <a:chExt cx="2376264" cy="3216472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2951080" y="3985225"/>
              <a:ext cx="1196391" cy="230163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tokens</a:t>
              </a:r>
              <a:endParaRPr lang="pt-BR" dirty="0"/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3536197" y="3420211"/>
              <a:ext cx="1414220" cy="46691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2800" dirty="0" err="1" smtClean="0"/>
                <a:t>Lexer</a:t>
              </a:r>
              <a:endParaRPr lang="pt-BR" sz="4000" dirty="0"/>
            </a:p>
          </p:txBody>
        </p:sp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3721519" y="2636912"/>
              <a:ext cx="930915" cy="230163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fonte</a:t>
              </a:r>
              <a:endParaRPr lang="pt-BR" dirty="0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131896" y="4453500"/>
              <a:ext cx="2195448" cy="53578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2800" dirty="0" err="1" smtClean="0"/>
                <a:t>Reconhecedor</a:t>
              </a:r>
              <a:endParaRPr lang="pt-BR" sz="3200" dirty="0"/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3023088" y="5484052"/>
              <a:ext cx="2268992" cy="369332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pt-BR" dirty="0" smtClean="0">
                  <a:sym typeface="Wingdings"/>
                </a:rPr>
                <a:t> </a:t>
              </a:r>
              <a:endParaRPr lang="pt-BR" dirty="0"/>
            </a:p>
          </p:txBody>
        </p:sp>
        <p:sp>
          <p:nvSpPr>
            <p:cNvPr id="10" name="Down Arrow 31"/>
            <p:cNvSpPr/>
            <p:nvPr/>
          </p:nvSpPr>
          <p:spPr>
            <a:xfrm>
              <a:off x="4078709" y="3977162"/>
              <a:ext cx="214314" cy="35719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Down Arrow 32"/>
            <p:cNvSpPr/>
            <p:nvPr/>
          </p:nvSpPr>
          <p:spPr>
            <a:xfrm>
              <a:off x="4078709" y="2994102"/>
              <a:ext cx="214314" cy="35719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Down Arrow 33"/>
            <p:cNvSpPr/>
            <p:nvPr/>
          </p:nvSpPr>
          <p:spPr>
            <a:xfrm>
              <a:off x="4078709" y="5079484"/>
              <a:ext cx="214314" cy="35719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4644008" y="2304410"/>
            <a:ext cx="2341000" cy="3212822"/>
            <a:chOff x="2951080" y="2636912"/>
            <a:chExt cx="2341000" cy="3212822"/>
          </a:xfrm>
        </p:grpSpPr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951080" y="3985225"/>
              <a:ext cx="1196391" cy="230163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tokens</a:t>
              </a:r>
              <a:endParaRPr lang="pt-BR" dirty="0"/>
            </a:p>
          </p:txBody>
        </p:sp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3536197" y="3420211"/>
              <a:ext cx="1414220" cy="46691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2800" dirty="0" err="1" smtClean="0"/>
                <a:t>Lexer</a:t>
              </a:r>
              <a:endParaRPr lang="pt-BR" sz="4000" dirty="0"/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3721519" y="2636912"/>
              <a:ext cx="930915" cy="230163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fonte</a:t>
              </a:r>
              <a:endParaRPr lang="pt-BR" dirty="0"/>
            </a:p>
          </p:txBody>
        </p:sp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36197" y="4453500"/>
              <a:ext cx="1414220" cy="40996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2800" dirty="0"/>
                <a:t>Parser</a:t>
              </a:r>
              <a:endParaRPr lang="pt-BR" sz="3200" dirty="0"/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3023088" y="5480402"/>
              <a:ext cx="2268992" cy="369332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Árvore Sintática</a:t>
              </a:r>
              <a:endParaRPr lang="pt-BR" dirty="0"/>
            </a:p>
          </p:txBody>
        </p:sp>
        <p:sp>
          <p:nvSpPr>
            <p:cNvPr id="19" name="Down Arrow 31"/>
            <p:cNvSpPr/>
            <p:nvPr/>
          </p:nvSpPr>
          <p:spPr>
            <a:xfrm>
              <a:off x="4078709" y="3977162"/>
              <a:ext cx="214314" cy="35719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Down Arrow 32"/>
            <p:cNvSpPr/>
            <p:nvPr/>
          </p:nvSpPr>
          <p:spPr>
            <a:xfrm>
              <a:off x="4078709" y="2994102"/>
              <a:ext cx="214314" cy="35719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Down Arrow 33"/>
            <p:cNvSpPr/>
            <p:nvPr/>
          </p:nvSpPr>
          <p:spPr>
            <a:xfrm>
              <a:off x="4078709" y="5079484"/>
              <a:ext cx="214314" cy="35719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0265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Ambiguidade, Precedência, e Associatividade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6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Ambiguidade</a:t>
            </a:r>
            <a:endParaRPr lang="pt-BR" smtClean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Uma gramática </a:t>
            </a:r>
            <a:r>
              <a:rPr lang="pt-BR" b="1" dirty="0" smtClean="0"/>
              <a:t>ambígua </a:t>
            </a:r>
            <a:r>
              <a:rPr lang="pt-BR" dirty="0" smtClean="0"/>
              <a:t>pode gerar mais de uma parse </a:t>
            </a:r>
            <a:r>
              <a:rPr lang="pt-BR" dirty="0" err="1" smtClean="0"/>
              <a:t>tree</a:t>
            </a:r>
            <a:r>
              <a:rPr lang="pt-BR" dirty="0" smtClean="0"/>
              <a:t> para a mesma string</a:t>
            </a:r>
          </a:p>
        </p:txBody>
      </p:sp>
      <p:sp>
        <p:nvSpPr>
          <p:cNvPr id="2" name="Forma livre 1"/>
          <p:cNvSpPr/>
          <p:nvPr/>
        </p:nvSpPr>
        <p:spPr>
          <a:xfrm>
            <a:off x="1963571" y="3649200"/>
            <a:ext cx="4797469" cy="566176"/>
          </a:xfrm>
          <a:custGeom>
            <a:avLst/>
            <a:gdLst>
              <a:gd name="connsiteX0" fmla="*/ 0 w 4797469"/>
              <a:gd name="connsiteY0" fmla="*/ 541124 h 566176"/>
              <a:gd name="connsiteX1" fmla="*/ 313151 w 4797469"/>
              <a:gd name="connsiteY1" fmla="*/ 566176 h 566176"/>
              <a:gd name="connsiteX2" fmla="*/ 638828 w 4797469"/>
              <a:gd name="connsiteY2" fmla="*/ 553650 h 566176"/>
              <a:gd name="connsiteX3" fmla="*/ 726510 w 4797469"/>
              <a:gd name="connsiteY3" fmla="*/ 516072 h 566176"/>
              <a:gd name="connsiteX4" fmla="*/ 839244 w 4797469"/>
              <a:gd name="connsiteY4" fmla="*/ 428389 h 566176"/>
              <a:gd name="connsiteX5" fmla="*/ 939452 w 4797469"/>
              <a:gd name="connsiteY5" fmla="*/ 378285 h 566176"/>
              <a:gd name="connsiteX6" fmla="*/ 989557 w 4797469"/>
              <a:gd name="connsiteY6" fmla="*/ 353233 h 566176"/>
              <a:gd name="connsiteX7" fmla="*/ 1064713 w 4797469"/>
              <a:gd name="connsiteY7" fmla="*/ 303129 h 566176"/>
              <a:gd name="connsiteX8" fmla="*/ 1102291 w 4797469"/>
              <a:gd name="connsiteY8" fmla="*/ 278077 h 566176"/>
              <a:gd name="connsiteX9" fmla="*/ 1139869 w 4797469"/>
              <a:gd name="connsiteY9" fmla="*/ 265551 h 566176"/>
              <a:gd name="connsiteX10" fmla="*/ 1215025 w 4797469"/>
              <a:gd name="connsiteY10" fmla="*/ 215447 h 566176"/>
              <a:gd name="connsiteX11" fmla="*/ 1252603 w 4797469"/>
              <a:gd name="connsiteY11" fmla="*/ 190395 h 566176"/>
              <a:gd name="connsiteX12" fmla="*/ 1365337 w 4797469"/>
              <a:gd name="connsiteY12" fmla="*/ 152817 h 566176"/>
              <a:gd name="connsiteX13" fmla="*/ 1440494 w 4797469"/>
              <a:gd name="connsiteY13" fmla="*/ 127765 h 566176"/>
              <a:gd name="connsiteX14" fmla="*/ 1490598 w 4797469"/>
              <a:gd name="connsiteY14" fmla="*/ 102713 h 566176"/>
              <a:gd name="connsiteX15" fmla="*/ 1615858 w 4797469"/>
              <a:gd name="connsiteY15" fmla="*/ 77661 h 566176"/>
              <a:gd name="connsiteX16" fmla="*/ 1716066 w 4797469"/>
              <a:gd name="connsiteY16" fmla="*/ 52609 h 566176"/>
              <a:gd name="connsiteX17" fmla="*/ 1903957 w 4797469"/>
              <a:gd name="connsiteY17" fmla="*/ 27557 h 566176"/>
              <a:gd name="connsiteX18" fmla="*/ 1941535 w 4797469"/>
              <a:gd name="connsiteY18" fmla="*/ 15030 h 566176"/>
              <a:gd name="connsiteX19" fmla="*/ 2430050 w 4797469"/>
              <a:gd name="connsiteY19" fmla="*/ 15030 h 566176"/>
              <a:gd name="connsiteX20" fmla="*/ 2605414 w 4797469"/>
              <a:gd name="connsiteY20" fmla="*/ 27557 h 566176"/>
              <a:gd name="connsiteX21" fmla="*/ 3206663 w 4797469"/>
              <a:gd name="connsiteY21" fmla="*/ 40083 h 566176"/>
              <a:gd name="connsiteX22" fmla="*/ 3281820 w 4797469"/>
              <a:gd name="connsiteY22" fmla="*/ 65135 h 566176"/>
              <a:gd name="connsiteX23" fmla="*/ 3344450 w 4797469"/>
              <a:gd name="connsiteY23" fmla="*/ 115239 h 566176"/>
              <a:gd name="connsiteX24" fmla="*/ 3369502 w 4797469"/>
              <a:gd name="connsiteY24" fmla="*/ 152817 h 566176"/>
              <a:gd name="connsiteX25" fmla="*/ 3407080 w 4797469"/>
              <a:gd name="connsiteY25" fmla="*/ 165343 h 566176"/>
              <a:gd name="connsiteX26" fmla="*/ 3482236 w 4797469"/>
              <a:gd name="connsiteY26" fmla="*/ 215447 h 566176"/>
              <a:gd name="connsiteX27" fmla="*/ 3532340 w 4797469"/>
              <a:gd name="connsiteY27" fmla="*/ 240499 h 566176"/>
              <a:gd name="connsiteX28" fmla="*/ 3569918 w 4797469"/>
              <a:gd name="connsiteY28" fmla="*/ 265551 h 566176"/>
              <a:gd name="connsiteX29" fmla="*/ 3682652 w 4797469"/>
              <a:gd name="connsiteY29" fmla="*/ 303129 h 566176"/>
              <a:gd name="connsiteX30" fmla="*/ 3720231 w 4797469"/>
              <a:gd name="connsiteY30" fmla="*/ 328181 h 566176"/>
              <a:gd name="connsiteX31" fmla="*/ 3782861 w 4797469"/>
              <a:gd name="connsiteY31" fmla="*/ 353233 h 566176"/>
              <a:gd name="connsiteX32" fmla="*/ 3832965 w 4797469"/>
              <a:gd name="connsiteY32" fmla="*/ 378285 h 566176"/>
              <a:gd name="connsiteX33" fmla="*/ 3870543 w 4797469"/>
              <a:gd name="connsiteY33" fmla="*/ 390811 h 566176"/>
              <a:gd name="connsiteX34" fmla="*/ 3908121 w 4797469"/>
              <a:gd name="connsiteY34" fmla="*/ 415863 h 566176"/>
              <a:gd name="connsiteX35" fmla="*/ 3945699 w 4797469"/>
              <a:gd name="connsiteY35" fmla="*/ 428389 h 566176"/>
              <a:gd name="connsiteX36" fmla="*/ 4045907 w 4797469"/>
              <a:gd name="connsiteY36" fmla="*/ 465967 h 566176"/>
              <a:gd name="connsiteX37" fmla="*/ 4083485 w 4797469"/>
              <a:gd name="connsiteY37" fmla="*/ 491020 h 566176"/>
              <a:gd name="connsiteX38" fmla="*/ 4171168 w 4797469"/>
              <a:gd name="connsiteY38" fmla="*/ 516072 h 566176"/>
              <a:gd name="connsiteX39" fmla="*/ 4208746 w 4797469"/>
              <a:gd name="connsiteY39" fmla="*/ 528598 h 566176"/>
              <a:gd name="connsiteX40" fmla="*/ 4797469 w 4797469"/>
              <a:gd name="connsiteY40" fmla="*/ 553650 h 566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797469" h="566176">
                <a:moveTo>
                  <a:pt x="0" y="541124"/>
                </a:moveTo>
                <a:cubicBezTo>
                  <a:pt x="85320" y="549656"/>
                  <a:pt x="236566" y="566176"/>
                  <a:pt x="313151" y="566176"/>
                </a:cubicBezTo>
                <a:cubicBezTo>
                  <a:pt x="421790" y="566176"/>
                  <a:pt x="530269" y="557825"/>
                  <a:pt x="638828" y="553650"/>
                </a:cubicBezTo>
                <a:cubicBezTo>
                  <a:pt x="669494" y="543428"/>
                  <a:pt x="699424" y="535420"/>
                  <a:pt x="726510" y="516072"/>
                </a:cubicBezTo>
                <a:cubicBezTo>
                  <a:pt x="822733" y="447340"/>
                  <a:pt x="685857" y="505082"/>
                  <a:pt x="839244" y="428389"/>
                </a:cubicBezTo>
                <a:lnTo>
                  <a:pt x="939452" y="378285"/>
                </a:lnTo>
                <a:cubicBezTo>
                  <a:pt x="956154" y="369934"/>
                  <a:pt x="974020" y="363591"/>
                  <a:pt x="989557" y="353233"/>
                </a:cubicBezTo>
                <a:lnTo>
                  <a:pt x="1064713" y="303129"/>
                </a:lnTo>
                <a:cubicBezTo>
                  <a:pt x="1077239" y="294778"/>
                  <a:pt x="1088009" y="282838"/>
                  <a:pt x="1102291" y="278077"/>
                </a:cubicBezTo>
                <a:cubicBezTo>
                  <a:pt x="1114817" y="273902"/>
                  <a:pt x="1128327" y="271963"/>
                  <a:pt x="1139869" y="265551"/>
                </a:cubicBezTo>
                <a:cubicBezTo>
                  <a:pt x="1166189" y="250929"/>
                  <a:pt x="1189973" y="232148"/>
                  <a:pt x="1215025" y="215447"/>
                </a:cubicBezTo>
                <a:cubicBezTo>
                  <a:pt x="1227551" y="207096"/>
                  <a:pt x="1237998" y="194046"/>
                  <a:pt x="1252603" y="190395"/>
                </a:cubicBezTo>
                <a:cubicBezTo>
                  <a:pt x="1343783" y="167600"/>
                  <a:pt x="1261564" y="190552"/>
                  <a:pt x="1365337" y="152817"/>
                </a:cubicBezTo>
                <a:cubicBezTo>
                  <a:pt x="1390155" y="143792"/>
                  <a:pt x="1416874" y="139575"/>
                  <a:pt x="1440494" y="127765"/>
                </a:cubicBezTo>
                <a:cubicBezTo>
                  <a:pt x="1457195" y="119414"/>
                  <a:pt x="1472644" y="107843"/>
                  <a:pt x="1490598" y="102713"/>
                </a:cubicBezTo>
                <a:cubicBezTo>
                  <a:pt x="1531540" y="91015"/>
                  <a:pt x="1574549" y="87988"/>
                  <a:pt x="1615858" y="77661"/>
                </a:cubicBezTo>
                <a:cubicBezTo>
                  <a:pt x="1649261" y="69310"/>
                  <a:pt x="1682104" y="58269"/>
                  <a:pt x="1716066" y="52609"/>
                </a:cubicBezTo>
                <a:cubicBezTo>
                  <a:pt x="1828517" y="33867"/>
                  <a:pt x="1765980" y="42888"/>
                  <a:pt x="1903957" y="27557"/>
                </a:cubicBezTo>
                <a:cubicBezTo>
                  <a:pt x="1916483" y="23381"/>
                  <a:pt x="1928544" y="17392"/>
                  <a:pt x="1941535" y="15030"/>
                </a:cubicBezTo>
                <a:cubicBezTo>
                  <a:pt x="2109538" y="-15517"/>
                  <a:pt x="2241647" y="8953"/>
                  <a:pt x="2430050" y="15030"/>
                </a:cubicBezTo>
                <a:cubicBezTo>
                  <a:pt x="2488505" y="19206"/>
                  <a:pt x="2546841" y="25667"/>
                  <a:pt x="2605414" y="27557"/>
                </a:cubicBezTo>
                <a:cubicBezTo>
                  <a:pt x="2805770" y="34020"/>
                  <a:pt x="3006512" y="28964"/>
                  <a:pt x="3206663" y="40083"/>
                </a:cubicBezTo>
                <a:cubicBezTo>
                  <a:pt x="3233030" y="41548"/>
                  <a:pt x="3281820" y="65135"/>
                  <a:pt x="3281820" y="65135"/>
                </a:cubicBezTo>
                <a:cubicBezTo>
                  <a:pt x="3353616" y="172828"/>
                  <a:pt x="3258017" y="46093"/>
                  <a:pt x="3344450" y="115239"/>
                </a:cubicBezTo>
                <a:cubicBezTo>
                  <a:pt x="3356205" y="124643"/>
                  <a:pt x="3357747" y="143413"/>
                  <a:pt x="3369502" y="152817"/>
                </a:cubicBezTo>
                <a:cubicBezTo>
                  <a:pt x="3379812" y="161065"/>
                  <a:pt x="3395538" y="158931"/>
                  <a:pt x="3407080" y="165343"/>
                </a:cubicBezTo>
                <a:cubicBezTo>
                  <a:pt x="3433400" y="179965"/>
                  <a:pt x="3455306" y="201982"/>
                  <a:pt x="3482236" y="215447"/>
                </a:cubicBezTo>
                <a:cubicBezTo>
                  <a:pt x="3498937" y="223798"/>
                  <a:pt x="3516128" y="231235"/>
                  <a:pt x="3532340" y="240499"/>
                </a:cubicBezTo>
                <a:cubicBezTo>
                  <a:pt x="3545411" y="247968"/>
                  <a:pt x="3556081" y="259621"/>
                  <a:pt x="3569918" y="265551"/>
                </a:cubicBezTo>
                <a:cubicBezTo>
                  <a:pt x="3737374" y="337318"/>
                  <a:pt x="3479256" y="201432"/>
                  <a:pt x="3682652" y="303129"/>
                </a:cubicBezTo>
                <a:cubicBezTo>
                  <a:pt x="3696117" y="309862"/>
                  <a:pt x="3706766" y="321448"/>
                  <a:pt x="3720231" y="328181"/>
                </a:cubicBezTo>
                <a:cubicBezTo>
                  <a:pt x="3740342" y="338236"/>
                  <a:pt x="3762314" y="344101"/>
                  <a:pt x="3782861" y="353233"/>
                </a:cubicBezTo>
                <a:cubicBezTo>
                  <a:pt x="3799924" y="360817"/>
                  <a:pt x="3815802" y="370929"/>
                  <a:pt x="3832965" y="378285"/>
                </a:cubicBezTo>
                <a:cubicBezTo>
                  <a:pt x="3845101" y="383486"/>
                  <a:pt x="3858733" y="384906"/>
                  <a:pt x="3870543" y="390811"/>
                </a:cubicBezTo>
                <a:cubicBezTo>
                  <a:pt x="3884008" y="397544"/>
                  <a:pt x="3894656" y="409130"/>
                  <a:pt x="3908121" y="415863"/>
                </a:cubicBezTo>
                <a:cubicBezTo>
                  <a:pt x="3919931" y="421768"/>
                  <a:pt x="3933563" y="423188"/>
                  <a:pt x="3945699" y="428389"/>
                </a:cubicBezTo>
                <a:cubicBezTo>
                  <a:pt x="4037402" y="467690"/>
                  <a:pt x="3953532" y="442873"/>
                  <a:pt x="4045907" y="465967"/>
                </a:cubicBezTo>
                <a:cubicBezTo>
                  <a:pt x="4058433" y="474318"/>
                  <a:pt x="4070020" y="484287"/>
                  <a:pt x="4083485" y="491020"/>
                </a:cubicBezTo>
                <a:cubicBezTo>
                  <a:pt x="4103507" y="501031"/>
                  <a:pt x="4152440" y="510721"/>
                  <a:pt x="4171168" y="516072"/>
                </a:cubicBezTo>
                <a:cubicBezTo>
                  <a:pt x="4183864" y="519699"/>
                  <a:pt x="4196008" y="525124"/>
                  <a:pt x="4208746" y="528598"/>
                </a:cubicBezTo>
                <a:cubicBezTo>
                  <a:pt x="4445415" y="593144"/>
                  <a:pt x="4376279" y="553650"/>
                  <a:pt x="4797469" y="55365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6761040" y="3912247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 </a:t>
            </a:r>
            <a:r>
              <a:rPr lang="en-US" sz="2400" dirty="0" err="1" smtClean="0"/>
              <a:t>em</a:t>
            </a:r>
            <a:r>
              <a:rPr lang="en-US" sz="2400" dirty="0" smtClean="0"/>
              <a:t> L(G)</a:t>
            </a:r>
            <a:endParaRPr lang="en-US" sz="2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331640" y="3903440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init</a:t>
            </a:r>
            <a:endParaRPr lang="en-US" sz="2400" dirty="0"/>
          </a:p>
        </p:txBody>
      </p:sp>
      <p:sp>
        <p:nvSpPr>
          <p:cNvPr id="6" name="Texto explicativo retangular 5"/>
          <p:cNvSpPr/>
          <p:nvPr/>
        </p:nvSpPr>
        <p:spPr>
          <a:xfrm>
            <a:off x="5497685" y="3212976"/>
            <a:ext cx="1738611" cy="436223"/>
          </a:xfrm>
          <a:prstGeom prst="wedgeRectCallout">
            <a:avLst>
              <a:gd name="adj1" fmla="val -46915"/>
              <a:gd name="adj2" fmla="val 91111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derivações</a:t>
            </a:r>
            <a:r>
              <a:rPr lang="en-US" dirty="0" smtClean="0"/>
              <a:t> de s</a:t>
            </a:r>
            <a:endParaRPr lang="en-US" dirty="0"/>
          </a:p>
        </p:txBody>
      </p:sp>
      <p:sp>
        <p:nvSpPr>
          <p:cNvPr id="7" name="Forma livre 6"/>
          <p:cNvSpPr/>
          <p:nvPr/>
        </p:nvSpPr>
        <p:spPr>
          <a:xfrm>
            <a:off x="2627451" y="4202850"/>
            <a:ext cx="3820438" cy="592275"/>
          </a:xfrm>
          <a:custGeom>
            <a:avLst/>
            <a:gdLst>
              <a:gd name="connsiteX0" fmla="*/ 0 w 3820438"/>
              <a:gd name="connsiteY0" fmla="*/ 0 h 592275"/>
              <a:gd name="connsiteX1" fmla="*/ 125260 w 3820438"/>
              <a:gd name="connsiteY1" fmla="*/ 125260 h 592275"/>
              <a:gd name="connsiteX2" fmla="*/ 162838 w 3820438"/>
              <a:gd name="connsiteY2" fmla="*/ 150312 h 592275"/>
              <a:gd name="connsiteX3" fmla="*/ 212942 w 3820438"/>
              <a:gd name="connsiteY3" fmla="*/ 187890 h 592275"/>
              <a:gd name="connsiteX4" fmla="*/ 275572 w 3820438"/>
              <a:gd name="connsiteY4" fmla="*/ 225468 h 592275"/>
              <a:gd name="connsiteX5" fmla="*/ 313151 w 3820438"/>
              <a:gd name="connsiteY5" fmla="*/ 263046 h 592275"/>
              <a:gd name="connsiteX6" fmla="*/ 363255 w 3820438"/>
              <a:gd name="connsiteY6" fmla="*/ 300624 h 592275"/>
              <a:gd name="connsiteX7" fmla="*/ 475989 w 3820438"/>
              <a:gd name="connsiteY7" fmla="*/ 363255 h 592275"/>
              <a:gd name="connsiteX8" fmla="*/ 538619 w 3820438"/>
              <a:gd name="connsiteY8" fmla="*/ 400833 h 592275"/>
              <a:gd name="connsiteX9" fmla="*/ 576197 w 3820438"/>
              <a:gd name="connsiteY9" fmla="*/ 438411 h 592275"/>
              <a:gd name="connsiteX10" fmla="*/ 626301 w 3820438"/>
              <a:gd name="connsiteY10" fmla="*/ 450937 h 592275"/>
              <a:gd name="connsiteX11" fmla="*/ 726509 w 3820438"/>
              <a:gd name="connsiteY11" fmla="*/ 526093 h 592275"/>
              <a:gd name="connsiteX12" fmla="*/ 764088 w 3820438"/>
              <a:gd name="connsiteY12" fmla="*/ 563671 h 592275"/>
              <a:gd name="connsiteX13" fmla="*/ 889348 w 3820438"/>
              <a:gd name="connsiteY13" fmla="*/ 588723 h 592275"/>
              <a:gd name="connsiteX14" fmla="*/ 1039660 w 3820438"/>
              <a:gd name="connsiteY14" fmla="*/ 576197 h 592275"/>
              <a:gd name="connsiteX15" fmla="*/ 1152394 w 3820438"/>
              <a:gd name="connsiteY15" fmla="*/ 563671 h 592275"/>
              <a:gd name="connsiteX16" fmla="*/ 2079320 w 3820438"/>
              <a:gd name="connsiteY16" fmla="*/ 576197 h 592275"/>
              <a:gd name="connsiteX17" fmla="*/ 2718148 w 3820438"/>
              <a:gd name="connsiteY17" fmla="*/ 576197 h 592275"/>
              <a:gd name="connsiteX18" fmla="*/ 2830882 w 3820438"/>
              <a:gd name="connsiteY18" fmla="*/ 551145 h 592275"/>
              <a:gd name="connsiteX19" fmla="*/ 2981194 w 3820438"/>
              <a:gd name="connsiteY19" fmla="*/ 538619 h 592275"/>
              <a:gd name="connsiteX20" fmla="*/ 3043825 w 3820438"/>
              <a:gd name="connsiteY20" fmla="*/ 513567 h 592275"/>
              <a:gd name="connsiteX21" fmla="*/ 3169085 w 3820438"/>
              <a:gd name="connsiteY21" fmla="*/ 488515 h 592275"/>
              <a:gd name="connsiteX22" fmla="*/ 3231715 w 3820438"/>
              <a:gd name="connsiteY22" fmla="*/ 425885 h 592275"/>
              <a:gd name="connsiteX23" fmla="*/ 3319397 w 3820438"/>
              <a:gd name="connsiteY23" fmla="*/ 325676 h 592275"/>
              <a:gd name="connsiteX24" fmla="*/ 3369501 w 3820438"/>
              <a:gd name="connsiteY24" fmla="*/ 250520 h 592275"/>
              <a:gd name="connsiteX25" fmla="*/ 3482235 w 3820438"/>
              <a:gd name="connsiteY25" fmla="*/ 150312 h 592275"/>
              <a:gd name="connsiteX26" fmla="*/ 3532340 w 3820438"/>
              <a:gd name="connsiteY26" fmla="*/ 125260 h 592275"/>
              <a:gd name="connsiteX27" fmla="*/ 3594970 w 3820438"/>
              <a:gd name="connsiteY27" fmla="*/ 87682 h 592275"/>
              <a:gd name="connsiteX28" fmla="*/ 3632548 w 3820438"/>
              <a:gd name="connsiteY28" fmla="*/ 62630 h 592275"/>
              <a:gd name="connsiteX29" fmla="*/ 3670126 w 3820438"/>
              <a:gd name="connsiteY29" fmla="*/ 50104 h 592275"/>
              <a:gd name="connsiteX30" fmla="*/ 3707704 w 3820438"/>
              <a:gd name="connsiteY30" fmla="*/ 25052 h 592275"/>
              <a:gd name="connsiteX31" fmla="*/ 3745282 w 3820438"/>
              <a:gd name="connsiteY31" fmla="*/ 12526 h 592275"/>
              <a:gd name="connsiteX32" fmla="*/ 3820438 w 3820438"/>
              <a:gd name="connsiteY32" fmla="*/ 0 h 59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20438" h="592275">
                <a:moveTo>
                  <a:pt x="0" y="0"/>
                </a:moveTo>
                <a:cubicBezTo>
                  <a:pt x="41753" y="41753"/>
                  <a:pt x="76129" y="92506"/>
                  <a:pt x="125260" y="125260"/>
                </a:cubicBezTo>
                <a:cubicBezTo>
                  <a:pt x="137786" y="133611"/>
                  <a:pt x="150588" y="141562"/>
                  <a:pt x="162838" y="150312"/>
                </a:cubicBezTo>
                <a:cubicBezTo>
                  <a:pt x="179826" y="162446"/>
                  <a:pt x="195572" y="176310"/>
                  <a:pt x="212942" y="187890"/>
                </a:cubicBezTo>
                <a:cubicBezTo>
                  <a:pt x="233199" y="201395"/>
                  <a:pt x="256095" y="210860"/>
                  <a:pt x="275572" y="225468"/>
                </a:cubicBezTo>
                <a:cubicBezTo>
                  <a:pt x="289744" y="236097"/>
                  <a:pt x="299701" y="251518"/>
                  <a:pt x="313151" y="263046"/>
                </a:cubicBezTo>
                <a:cubicBezTo>
                  <a:pt x="329002" y="276632"/>
                  <a:pt x="346267" y="288490"/>
                  <a:pt x="363255" y="300624"/>
                </a:cubicBezTo>
                <a:cubicBezTo>
                  <a:pt x="419788" y="341005"/>
                  <a:pt x="395461" y="319330"/>
                  <a:pt x="475989" y="363255"/>
                </a:cubicBezTo>
                <a:cubicBezTo>
                  <a:pt x="497362" y="374913"/>
                  <a:pt x="519142" y="386225"/>
                  <a:pt x="538619" y="400833"/>
                </a:cubicBezTo>
                <a:cubicBezTo>
                  <a:pt x="552791" y="411462"/>
                  <a:pt x="560817" y="429622"/>
                  <a:pt x="576197" y="438411"/>
                </a:cubicBezTo>
                <a:cubicBezTo>
                  <a:pt x="591144" y="446952"/>
                  <a:pt x="609600" y="446762"/>
                  <a:pt x="626301" y="450937"/>
                </a:cubicBezTo>
                <a:cubicBezTo>
                  <a:pt x="659704" y="475989"/>
                  <a:pt x="696985" y="496569"/>
                  <a:pt x="726509" y="526093"/>
                </a:cubicBezTo>
                <a:cubicBezTo>
                  <a:pt x="739035" y="538619"/>
                  <a:pt x="747554" y="557312"/>
                  <a:pt x="764088" y="563671"/>
                </a:cubicBezTo>
                <a:cubicBezTo>
                  <a:pt x="803830" y="578956"/>
                  <a:pt x="889348" y="588723"/>
                  <a:pt x="889348" y="588723"/>
                </a:cubicBezTo>
                <a:lnTo>
                  <a:pt x="1039660" y="576197"/>
                </a:lnTo>
                <a:cubicBezTo>
                  <a:pt x="1077299" y="572612"/>
                  <a:pt x="1114585" y="563671"/>
                  <a:pt x="1152394" y="563671"/>
                </a:cubicBezTo>
                <a:cubicBezTo>
                  <a:pt x="1461398" y="563671"/>
                  <a:pt x="1770345" y="572022"/>
                  <a:pt x="2079320" y="576197"/>
                </a:cubicBezTo>
                <a:cubicBezTo>
                  <a:pt x="2371957" y="598707"/>
                  <a:pt x="2270689" y="596536"/>
                  <a:pt x="2718148" y="576197"/>
                </a:cubicBezTo>
                <a:cubicBezTo>
                  <a:pt x="2954683" y="565445"/>
                  <a:pt x="2692083" y="569651"/>
                  <a:pt x="2830882" y="551145"/>
                </a:cubicBezTo>
                <a:cubicBezTo>
                  <a:pt x="2880719" y="544500"/>
                  <a:pt x="2931090" y="542794"/>
                  <a:pt x="2981194" y="538619"/>
                </a:cubicBezTo>
                <a:cubicBezTo>
                  <a:pt x="3002071" y="530268"/>
                  <a:pt x="3022099" y="519361"/>
                  <a:pt x="3043825" y="513567"/>
                </a:cubicBezTo>
                <a:cubicBezTo>
                  <a:pt x="3084968" y="502596"/>
                  <a:pt x="3169085" y="488515"/>
                  <a:pt x="3169085" y="488515"/>
                </a:cubicBezTo>
                <a:cubicBezTo>
                  <a:pt x="3237978" y="442586"/>
                  <a:pt x="3179523" y="488515"/>
                  <a:pt x="3231715" y="425885"/>
                </a:cubicBezTo>
                <a:cubicBezTo>
                  <a:pt x="3323800" y="315383"/>
                  <a:pt x="3204495" y="483667"/>
                  <a:pt x="3319397" y="325676"/>
                </a:cubicBezTo>
                <a:cubicBezTo>
                  <a:pt x="3337106" y="301326"/>
                  <a:pt x="3348211" y="271810"/>
                  <a:pt x="3369501" y="250520"/>
                </a:cubicBezTo>
                <a:cubicBezTo>
                  <a:pt x="3409859" y="210162"/>
                  <a:pt x="3433592" y="182741"/>
                  <a:pt x="3482235" y="150312"/>
                </a:cubicBezTo>
                <a:cubicBezTo>
                  <a:pt x="3497772" y="139954"/>
                  <a:pt x="3516017" y="134328"/>
                  <a:pt x="3532340" y="125260"/>
                </a:cubicBezTo>
                <a:cubicBezTo>
                  <a:pt x="3553622" y="113437"/>
                  <a:pt x="3574324" y="100585"/>
                  <a:pt x="3594970" y="87682"/>
                </a:cubicBezTo>
                <a:cubicBezTo>
                  <a:pt x="3607736" y="79703"/>
                  <a:pt x="3619083" y="69363"/>
                  <a:pt x="3632548" y="62630"/>
                </a:cubicBezTo>
                <a:cubicBezTo>
                  <a:pt x="3644358" y="56725"/>
                  <a:pt x="3658316" y="56009"/>
                  <a:pt x="3670126" y="50104"/>
                </a:cubicBezTo>
                <a:cubicBezTo>
                  <a:pt x="3683591" y="43371"/>
                  <a:pt x="3694239" y="31785"/>
                  <a:pt x="3707704" y="25052"/>
                </a:cubicBezTo>
                <a:cubicBezTo>
                  <a:pt x="3719514" y="19147"/>
                  <a:pt x="3732393" y="15390"/>
                  <a:pt x="3745282" y="12526"/>
                </a:cubicBezTo>
                <a:cubicBezTo>
                  <a:pt x="3770075" y="7016"/>
                  <a:pt x="3820438" y="0"/>
                  <a:pt x="3820438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Exemplo</a:t>
            </a:r>
            <a:endParaRPr lang="pt-BR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57224" y="1643050"/>
            <a:ext cx="7215238" cy="1714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r>
              <a:rPr lang="en-US" sz="3200" i="1" dirty="0" smtClean="0"/>
              <a:t>string</a:t>
            </a:r>
            <a:r>
              <a:rPr lang="en-US" sz="3200" dirty="0" smtClean="0"/>
              <a:t> </a:t>
            </a:r>
            <a:r>
              <a:rPr lang="pt-BR" sz="3200" dirty="0" smtClean="0">
                <a:latin typeface="Wingdings 3" pitchFamily="-111" charset="2"/>
              </a:rPr>
              <a:t>g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i="1" dirty="0" smtClean="0">
                <a:sym typeface="Wingdings" pitchFamily="-111" charset="2"/>
              </a:rPr>
              <a:t>string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b="1" dirty="0" smtClean="0">
                <a:sym typeface="Wingdings" pitchFamily="-111" charset="2"/>
              </a:rPr>
              <a:t>+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i="1" dirty="0" smtClean="0">
                <a:sym typeface="Wingdings" pitchFamily="-111" charset="2"/>
              </a:rPr>
              <a:t>string</a:t>
            </a:r>
            <a:r>
              <a:rPr lang="en-US" sz="3200" dirty="0" smtClean="0">
                <a:sym typeface="Wingdings" pitchFamily="-111" charset="2"/>
              </a:rPr>
              <a:t> </a:t>
            </a:r>
            <a:br>
              <a:rPr lang="en-US" sz="3200" dirty="0" smtClean="0">
                <a:sym typeface="Wingdings" pitchFamily="-111" charset="2"/>
              </a:rPr>
            </a:br>
            <a:r>
              <a:rPr lang="en-US" sz="3200" dirty="0" smtClean="0">
                <a:sym typeface="Wingdings" pitchFamily="-111" charset="2"/>
              </a:rPr>
              <a:t>            | </a:t>
            </a:r>
            <a:r>
              <a:rPr lang="en-US" sz="3200" i="1" dirty="0" smtClean="0">
                <a:sym typeface="Wingdings" pitchFamily="-111" charset="2"/>
              </a:rPr>
              <a:t>string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b="1" dirty="0" smtClean="0">
                <a:sym typeface="Wingdings" pitchFamily="-111" charset="2"/>
              </a:rPr>
              <a:t>-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i="1" dirty="0" smtClean="0">
                <a:sym typeface="Wingdings" pitchFamily="-111" charset="2"/>
              </a:rPr>
              <a:t>string</a:t>
            </a:r>
            <a:r>
              <a:rPr lang="en-US" sz="3200" dirty="0" smtClean="0">
                <a:sym typeface="Wingdings" pitchFamily="-111" charset="2"/>
              </a:rPr>
              <a:t/>
            </a:r>
            <a:br>
              <a:rPr lang="en-US" sz="3200" dirty="0" smtClean="0">
                <a:sym typeface="Wingdings" pitchFamily="-111" charset="2"/>
              </a:rPr>
            </a:br>
            <a:r>
              <a:rPr lang="en-US" sz="3200" dirty="0" smtClean="0">
                <a:sym typeface="Wingdings" pitchFamily="-111" charset="2"/>
              </a:rPr>
              <a:t>            | </a:t>
            </a:r>
            <a:r>
              <a:rPr lang="en-US" sz="3200" b="1" dirty="0" smtClean="0">
                <a:sym typeface="Wingdings" pitchFamily="-111" charset="2"/>
              </a:rPr>
              <a:t>0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1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2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3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4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5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6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7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8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9</a:t>
            </a:r>
            <a:endParaRPr lang="pt-BR" sz="3200" b="1" dirty="0" smtClean="0">
              <a:sym typeface="Wingdings" pitchFamily="-111" charset="2"/>
            </a:endParaRPr>
          </a:p>
          <a:p>
            <a:endParaRPr lang="pt-BR" sz="3200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1500166" y="4429156"/>
            <a:ext cx="6715172" cy="1928802"/>
            <a:chOff x="533400" y="2971800"/>
            <a:chExt cx="7677150" cy="2743200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2133600" y="4495800"/>
              <a:ext cx="8778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/>
                <a:t>string</a:t>
              </a:r>
              <a:endParaRPr lang="pt-BR" b="0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3048000" y="3810000"/>
              <a:ext cx="8778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/>
                <a:t>string</a:t>
              </a:r>
              <a:endParaRPr lang="pt-BR" b="0"/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2438400" y="2971800"/>
              <a:ext cx="8778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/>
                <a:t>string</a:t>
              </a:r>
              <a:endParaRPr lang="pt-BR" b="0" dirty="0"/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447800" y="3657600"/>
              <a:ext cx="8778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0"/>
                <a:t>string</a:t>
              </a:r>
              <a:endParaRPr lang="pt-BR" b="0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533400" y="4495800"/>
              <a:ext cx="8778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/>
                <a:t>string</a:t>
              </a:r>
              <a:endParaRPr lang="pt-BR" b="0"/>
            </a:p>
          </p:txBody>
        </p:sp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1676400" y="4495800"/>
              <a:ext cx="381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-</a:t>
              </a:r>
              <a:endParaRPr lang="pt-BR"/>
            </a:p>
          </p:txBody>
        </p:sp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>
              <a:off x="2667000" y="3810000"/>
              <a:ext cx="381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+</a:t>
              </a:r>
              <a:endParaRPr lang="pt-BR"/>
            </a:p>
          </p:txBody>
        </p:sp>
        <p:sp>
          <p:nvSpPr>
            <p:cNvPr id="13" name="Text Box 20"/>
            <p:cNvSpPr txBox="1">
              <a:spLocks noChangeArrowheads="1"/>
            </p:cNvSpPr>
            <p:nvPr/>
          </p:nvSpPr>
          <p:spPr bwMode="auto">
            <a:xfrm>
              <a:off x="762000" y="5257800"/>
              <a:ext cx="381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/>
                <a:t>9</a:t>
              </a:r>
              <a:endParaRPr lang="pt-BR" dirty="0"/>
            </a:p>
          </p:txBody>
        </p:sp>
        <p:sp>
          <p:nvSpPr>
            <p:cNvPr id="14" name="Text Box 21"/>
            <p:cNvSpPr txBox="1">
              <a:spLocks noChangeArrowheads="1"/>
            </p:cNvSpPr>
            <p:nvPr/>
          </p:nvSpPr>
          <p:spPr bwMode="auto">
            <a:xfrm>
              <a:off x="2362200" y="5257800"/>
              <a:ext cx="381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5</a:t>
              </a:r>
              <a:endParaRPr lang="pt-BR"/>
            </a:p>
          </p:txBody>
        </p:sp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3276600" y="4724400"/>
              <a:ext cx="381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2</a:t>
              </a:r>
              <a:endParaRPr lang="pt-BR"/>
            </a:p>
          </p:txBody>
        </p:sp>
        <p:cxnSp>
          <p:nvCxnSpPr>
            <p:cNvPr id="16" name="AutoShape 23"/>
            <p:cNvCxnSpPr>
              <a:cxnSpLocks noChangeShapeType="1"/>
              <a:stCxn id="9" idx="2"/>
              <a:endCxn id="11" idx="0"/>
            </p:cNvCxnSpPr>
            <p:nvPr/>
          </p:nvCxnSpPr>
          <p:spPr bwMode="auto">
            <a:xfrm flipH="1">
              <a:off x="1866900" y="4114800"/>
              <a:ext cx="20638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7" name="AutoShape 24"/>
            <p:cNvCxnSpPr>
              <a:cxnSpLocks noChangeShapeType="1"/>
              <a:stCxn id="9" idx="2"/>
              <a:endCxn id="10" idx="0"/>
            </p:cNvCxnSpPr>
            <p:nvPr/>
          </p:nvCxnSpPr>
          <p:spPr bwMode="auto">
            <a:xfrm flipH="1">
              <a:off x="973138" y="4114800"/>
              <a:ext cx="9144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" name="AutoShape 27"/>
            <p:cNvCxnSpPr>
              <a:cxnSpLocks noChangeShapeType="1"/>
              <a:stCxn id="8" idx="2"/>
              <a:endCxn id="12" idx="0"/>
            </p:cNvCxnSpPr>
            <p:nvPr/>
          </p:nvCxnSpPr>
          <p:spPr bwMode="auto">
            <a:xfrm flipH="1">
              <a:off x="2857500" y="3429000"/>
              <a:ext cx="20638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" name="AutoShape 29"/>
            <p:cNvCxnSpPr>
              <a:cxnSpLocks noChangeShapeType="1"/>
              <a:stCxn id="8" idx="2"/>
              <a:endCxn id="7" idx="0"/>
            </p:cNvCxnSpPr>
            <p:nvPr/>
          </p:nvCxnSpPr>
          <p:spPr bwMode="auto">
            <a:xfrm>
              <a:off x="2878138" y="3429000"/>
              <a:ext cx="6096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" name="AutoShape 32"/>
            <p:cNvCxnSpPr>
              <a:cxnSpLocks noChangeShapeType="1"/>
              <a:stCxn id="7" idx="2"/>
              <a:endCxn id="15" idx="0"/>
            </p:cNvCxnSpPr>
            <p:nvPr/>
          </p:nvCxnSpPr>
          <p:spPr bwMode="auto">
            <a:xfrm flipH="1">
              <a:off x="3467100" y="4267200"/>
              <a:ext cx="20638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1" name="Text Box 33"/>
            <p:cNvSpPr txBox="1">
              <a:spLocks noChangeArrowheads="1"/>
            </p:cNvSpPr>
            <p:nvPr/>
          </p:nvSpPr>
          <p:spPr bwMode="auto">
            <a:xfrm>
              <a:off x="5884863" y="4495800"/>
              <a:ext cx="87788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/>
                <a:t>string</a:t>
              </a:r>
              <a:endParaRPr lang="pt-BR" b="0"/>
            </a:p>
          </p:txBody>
        </p:sp>
        <p:sp>
          <p:nvSpPr>
            <p:cNvPr id="22" name="Text Box 34"/>
            <p:cNvSpPr txBox="1">
              <a:spLocks noChangeArrowheads="1"/>
            </p:cNvSpPr>
            <p:nvPr/>
          </p:nvSpPr>
          <p:spPr bwMode="auto">
            <a:xfrm>
              <a:off x="7332663" y="4495800"/>
              <a:ext cx="87788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/>
                <a:t>string</a:t>
              </a:r>
              <a:endParaRPr lang="pt-BR" b="0"/>
            </a:p>
          </p:txBody>
        </p:sp>
        <p:sp>
          <p:nvSpPr>
            <p:cNvPr id="23" name="Text Box 35"/>
            <p:cNvSpPr txBox="1">
              <a:spLocks noChangeArrowheads="1"/>
            </p:cNvSpPr>
            <p:nvPr/>
          </p:nvSpPr>
          <p:spPr bwMode="auto">
            <a:xfrm>
              <a:off x="6723063" y="3810000"/>
              <a:ext cx="87788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/>
                <a:t>string</a:t>
              </a:r>
              <a:endParaRPr lang="pt-BR" b="0"/>
            </a:p>
          </p:txBody>
        </p:sp>
        <p:sp>
          <p:nvSpPr>
            <p:cNvPr id="24" name="Text Box 36"/>
            <p:cNvSpPr txBox="1">
              <a:spLocks noChangeArrowheads="1"/>
            </p:cNvSpPr>
            <p:nvPr/>
          </p:nvSpPr>
          <p:spPr bwMode="auto">
            <a:xfrm>
              <a:off x="5732463" y="2971800"/>
              <a:ext cx="87788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0"/>
                <a:t>string</a:t>
              </a:r>
              <a:endParaRPr lang="pt-BR" b="0"/>
            </a:p>
          </p:txBody>
        </p:sp>
        <p:sp>
          <p:nvSpPr>
            <p:cNvPr id="25" name="Text Box 37"/>
            <p:cNvSpPr txBox="1">
              <a:spLocks noChangeArrowheads="1"/>
            </p:cNvSpPr>
            <p:nvPr/>
          </p:nvSpPr>
          <p:spPr bwMode="auto">
            <a:xfrm>
              <a:off x="4894263" y="3810000"/>
              <a:ext cx="87788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/>
                <a:t>string</a:t>
              </a:r>
              <a:endParaRPr lang="pt-BR" b="0"/>
            </a:p>
          </p:txBody>
        </p:sp>
        <p:sp>
          <p:nvSpPr>
            <p:cNvPr id="26" name="Text Box 38"/>
            <p:cNvSpPr txBox="1">
              <a:spLocks noChangeArrowheads="1"/>
            </p:cNvSpPr>
            <p:nvPr/>
          </p:nvSpPr>
          <p:spPr bwMode="auto">
            <a:xfrm>
              <a:off x="5961063" y="3810000"/>
              <a:ext cx="381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-</a:t>
              </a:r>
              <a:endParaRPr lang="pt-BR"/>
            </a:p>
          </p:txBody>
        </p:sp>
        <p:sp>
          <p:nvSpPr>
            <p:cNvPr id="27" name="Text Box 39"/>
            <p:cNvSpPr txBox="1">
              <a:spLocks noChangeArrowheads="1"/>
            </p:cNvSpPr>
            <p:nvPr/>
          </p:nvSpPr>
          <p:spPr bwMode="auto">
            <a:xfrm>
              <a:off x="6951663" y="4495800"/>
              <a:ext cx="381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+</a:t>
              </a:r>
              <a:endParaRPr lang="pt-BR"/>
            </a:p>
          </p:txBody>
        </p:sp>
        <p:sp>
          <p:nvSpPr>
            <p:cNvPr id="28" name="Text Box 40"/>
            <p:cNvSpPr txBox="1">
              <a:spLocks noChangeArrowheads="1"/>
            </p:cNvSpPr>
            <p:nvPr/>
          </p:nvSpPr>
          <p:spPr bwMode="auto">
            <a:xfrm>
              <a:off x="5122863" y="4800600"/>
              <a:ext cx="381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9</a:t>
              </a:r>
              <a:endParaRPr lang="pt-BR"/>
            </a:p>
          </p:txBody>
        </p:sp>
        <p:sp>
          <p:nvSpPr>
            <p:cNvPr id="29" name="Text Box 41"/>
            <p:cNvSpPr txBox="1">
              <a:spLocks noChangeArrowheads="1"/>
            </p:cNvSpPr>
            <p:nvPr/>
          </p:nvSpPr>
          <p:spPr bwMode="auto">
            <a:xfrm>
              <a:off x="6113463" y="5257800"/>
              <a:ext cx="381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5</a:t>
              </a:r>
              <a:endParaRPr lang="pt-BR"/>
            </a:p>
          </p:txBody>
        </p:sp>
        <p:sp>
          <p:nvSpPr>
            <p:cNvPr id="30" name="Text Box 42"/>
            <p:cNvSpPr txBox="1">
              <a:spLocks noChangeArrowheads="1"/>
            </p:cNvSpPr>
            <p:nvPr/>
          </p:nvSpPr>
          <p:spPr bwMode="auto">
            <a:xfrm>
              <a:off x="7561263" y="5257800"/>
              <a:ext cx="381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2</a:t>
              </a:r>
              <a:endParaRPr lang="pt-BR"/>
            </a:p>
          </p:txBody>
        </p:sp>
        <p:cxnSp>
          <p:nvCxnSpPr>
            <p:cNvPr id="31" name="AutoShape 43"/>
            <p:cNvCxnSpPr>
              <a:cxnSpLocks noChangeShapeType="1"/>
              <a:stCxn id="24" idx="2"/>
              <a:endCxn id="26" idx="0"/>
            </p:cNvCxnSpPr>
            <p:nvPr/>
          </p:nvCxnSpPr>
          <p:spPr bwMode="auto">
            <a:xfrm flipH="1">
              <a:off x="6151563" y="3429000"/>
              <a:ext cx="20637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" name="AutoShape 44"/>
            <p:cNvCxnSpPr>
              <a:cxnSpLocks noChangeShapeType="1"/>
              <a:stCxn id="24" idx="2"/>
              <a:endCxn id="25" idx="0"/>
            </p:cNvCxnSpPr>
            <p:nvPr/>
          </p:nvCxnSpPr>
          <p:spPr bwMode="auto">
            <a:xfrm flipH="1">
              <a:off x="5334000" y="3429000"/>
              <a:ext cx="8382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3" name="AutoShape 45"/>
            <p:cNvCxnSpPr>
              <a:cxnSpLocks noChangeShapeType="1"/>
              <a:stCxn id="24" idx="2"/>
              <a:endCxn id="23" idx="0"/>
            </p:cNvCxnSpPr>
            <p:nvPr/>
          </p:nvCxnSpPr>
          <p:spPr bwMode="auto">
            <a:xfrm>
              <a:off x="6172200" y="3429000"/>
              <a:ext cx="9906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" name="AutoShape 46"/>
            <p:cNvCxnSpPr>
              <a:cxnSpLocks noChangeShapeType="1"/>
              <a:stCxn id="23" idx="2"/>
              <a:endCxn id="27" idx="0"/>
            </p:cNvCxnSpPr>
            <p:nvPr/>
          </p:nvCxnSpPr>
          <p:spPr bwMode="auto">
            <a:xfrm flipH="1">
              <a:off x="7142163" y="4267200"/>
              <a:ext cx="20637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5" name="AutoShape 47"/>
            <p:cNvCxnSpPr>
              <a:cxnSpLocks noChangeShapeType="1"/>
              <a:stCxn id="23" idx="2"/>
              <a:endCxn id="21" idx="0"/>
            </p:cNvCxnSpPr>
            <p:nvPr/>
          </p:nvCxnSpPr>
          <p:spPr bwMode="auto">
            <a:xfrm flipH="1">
              <a:off x="6324600" y="4267200"/>
              <a:ext cx="8382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" name="AutoShape 48"/>
            <p:cNvCxnSpPr>
              <a:cxnSpLocks noChangeShapeType="1"/>
              <a:stCxn id="23" idx="2"/>
              <a:endCxn id="22" idx="0"/>
            </p:cNvCxnSpPr>
            <p:nvPr/>
          </p:nvCxnSpPr>
          <p:spPr bwMode="auto">
            <a:xfrm>
              <a:off x="7162800" y="4267200"/>
              <a:ext cx="609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7" name="AutoShape 49"/>
            <p:cNvCxnSpPr>
              <a:cxnSpLocks noChangeShapeType="1"/>
              <a:stCxn id="21" idx="2"/>
              <a:endCxn id="29" idx="0"/>
            </p:cNvCxnSpPr>
            <p:nvPr/>
          </p:nvCxnSpPr>
          <p:spPr bwMode="auto">
            <a:xfrm flipH="1">
              <a:off x="6303963" y="4953000"/>
              <a:ext cx="20637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8" name="AutoShape 50"/>
            <p:cNvCxnSpPr>
              <a:cxnSpLocks noChangeShapeType="1"/>
              <a:stCxn id="25" idx="2"/>
              <a:endCxn id="28" idx="0"/>
            </p:cNvCxnSpPr>
            <p:nvPr/>
          </p:nvCxnSpPr>
          <p:spPr bwMode="auto">
            <a:xfrm flipH="1">
              <a:off x="5313363" y="4267200"/>
              <a:ext cx="20637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9" name="AutoShape 51"/>
            <p:cNvCxnSpPr>
              <a:cxnSpLocks noChangeShapeType="1"/>
              <a:stCxn id="22" idx="2"/>
              <a:endCxn id="30" idx="0"/>
            </p:cNvCxnSpPr>
            <p:nvPr/>
          </p:nvCxnSpPr>
          <p:spPr bwMode="auto">
            <a:xfrm flipH="1">
              <a:off x="7751763" y="4953000"/>
              <a:ext cx="20637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0" name="AutoShape 52"/>
            <p:cNvCxnSpPr>
              <a:cxnSpLocks noChangeShapeType="1"/>
              <a:stCxn id="8" idx="2"/>
              <a:endCxn id="9" idx="0"/>
            </p:cNvCxnSpPr>
            <p:nvPr/>
          </p:nvCxnSpPr>
          <p:spPr bwMode="auto">
            <a:xfrm flipH="1">
              <a:off x="1887538" y="3429000"/>
              <a:ext cx="990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" name="AutoShape 53"/>
            <p:cNvCxnSpPr>
              <a:cxnSpLocks noChangeShapeType="1"/>
            </p:cNvCxnSpPr>
            <p:nvPr/>
          </p:nvCxnSpPr>
          <p:spPr bwMode="auto">
            <a:xfrm rot="5400000">
              <a:off x="786184" y="5095478"/>
              <a:ext cx="304800" cy="1984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" name="AutoShape 54"/>
            <p:cNvCxnSpPr>
              <a:cxnSpLocks noChangeShapeType="1"/>
              <a:stCxn id="6" idx="2"/>
              <a:endCxn id="14" idx="0"/>
            </p:cNvCxnSpPr>
            <p:nvPr/>
          </p:nvCxnSpPr>
          <p:spPr bwMode="auto">
            <a:xfrm rot="5400000">
              <a:off x="2410222" y="5095478"/>
              <a:ext cx="304800" cy="1984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3" name="AutoShape 55"/>
            <p:cNvCxnSpPr>
              <a:cxnSpLocks noChangeShapeType="1"/>
              <a:stCxn id="9" idx="2"/>
              <a:endCxn id="6" idx="0"/>
            </p:cNvCxnSpPr>
            <p:nvPr/>
          </p:nvCxnSpPr>
          <p:spPr bwMode="auto">
            <a:xfrm>
              <a:off x="1887538" y="4114800"/>
              <a:ext cx="6858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44" name="Rectangle 43"/>
          <p:cNvSpPr/>
          <p:nvPr/>
        </p:nvSpPr>
        <p:spPr>
          <a:xfrm>
            <a:off x="836873" y="3643314"/>
            <a:ext cx="65212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/>
              <a:t>Duas parse </a:t>
            </a:r>
            <a:r>
              <a:rPr lang="pt-BR" sz="2800" dirty="0" err="1" smtClean="0"/>
              <a:t>trees</a:t>
            </a:r>
            <a:r>
              <a:rPr lang="pt-BR" sz="2800" dirty="0" smtClean="0"/>
              <a:t> para a entrada “</a:t>
            </a:r>
            <a:r>
              <a:rPr lang="en-US" sz="2800" dirty="0" smtClean="0"/>
              <a:t>9 – 5 + 2”:</a:t>
            </a:r>
            <a:endParaRPr lang="pt-B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Eliminar Ambiguidade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Reescrever gramática (mais comum)</a:t>
            </a:r>
          </a:p>
          <a:p>
            <a:r>
              <a:rPr lang="pt-BR" dirty="0" smtClean="0"/>
              <a:t>Usar gramáticas ambíguas com informações adicionais sobre como resolver ambigüidades</a:t>
            </a:r>
            <a:endParaRPr lang="pt-BR" i="1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448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Precedência de operadores</a:t>
            </a:r>
            <a:endParaRPr lang="pt-BR" smtClean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dirty="0" smtClean="0"/>
              <a:t>Multiplicação</a:t>
            </a:r>
            <a:r>
              <a:rPr lang="en-US" dirty="0" smtClean="0"/>
              <a:t> tem </a:t>
            </a:r>
            <a:r>
              <a:rPr lang="pt-BR" dirty="0" smtClean="0"/>
              <a:t>precedência</a:t>
            </a:r>
            <a:r>
              <a:rPr lang="en-US" dirty="0" smtClean="0"/>
              <a:t> </a:t>
            </a:r>
            <a:r>
              <a:rPr lang="pt-BR" dirty="0" smtClean="0"/>
              <a:t>sobre adição</a:t>
            </a:r>
          </a:p>
          <a:p>
            <a:pPr lvl="1"/>
            <a:r>
              <a:rPr lang="pt-BR" dirty="0" smtClean="0"/>
              <a:t>Exemplo: </a:t>
            </a:r>
            <a:r>
              <a:rPr lang="en-US" dirty="0" smtClean="0"/>
              <a:t>9 + 5 * 2 </a:t>
            </a:r>
            <a:r>
              <a:rPr lang="pt-BR" dirty="0" smtClean="0"/>
              <a:t>equivale </a:t>
            </a:r>
            <a:r>
              <a:rPr lang="en-US" dirty="0" smtClean="0"/>
              <a:t>a 9 + (5 * 2)</a:t>
            </a:r>
          </a:p>
          <a:p>
            <a:pPr eaLnBrk="1" hangingPunct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91144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 smtClean="0"/>
              <a:t>Exemplo</a:t>
            </a:r>
          </a:p>
        </p:txBody>
      </p:sp>
      <p:sp>
        <p:nvSpPr>
          <p:cNvPr id="41987" name="Rectangle 4"/>
          <p:cNvSpPr>
            <a:spLocks noGrp="1" noChangeArrowheads="1"/>
          </p:cNvSpPr>
          <p:nvPr>
            <p:ph idx="1"/>
          </p:nvPr>
        </p:nvSpPr>
        <p:spPr>
          <a:xfrm>
            <a:off x="611560" y="2060848"/>
            <a:ext cx="8064896" cy="250545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eaLnBrk="1" hangingPunct="1">
              <a:buNone/>
            </a:pPr>
            <a:r>
              <a:rPr lang="en-US" i="1" dirty="0" smtClean="0"/>
              <a:t>   </a:t>
            </a:r>
            <a:r>
              <a:rPr lang="en-US" i="1" dirty="0" err="1" smtClean="0"/>
              <a:t>expr</a:t>
            </a:r>
            <a:r>
              <a:rPr lang="en-US" i="1" dirty="0" smtClean="0"/>
              <a:t> </a:t>
            </a:r>
            <a:r>
              <a:rPr lang="pt-BR" dirty="0" smtClean="0">
                <a:latin typeface="Wingdings 3" pitchFamily="-111" charset="2"/>
              </a:rPr>
              <a:t>g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i="1" dirty="0" err="1" smtClean="0">
                <a:sym typeface="Wingdings" pitchFamily="-111" charset="2"/>
              </a:rPr>
              <a:t>expr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b="1" dirty="0" smtClean="0">
                <a:solidFill>
                  <a:srgbClr val="262699"/>
                </a:solidFill>
                <a:sym typeface="Wingdings" pitchFamily="-111" charset="2"/>
              </a:rPr>
              <a:t>+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i="1" dirty="0" smtClean="0">
                <a:sym typeface="Wingdings" pitchFamily="-111" charset="2"/>
              </a:rPr>
              <a:t>term</a:t>
            </a:r>
            <a:r>
              <a:rPr lang="en-US" dirty="0" smtClean="0">
                <a:sym typeface="Wingdings" pitchFamily="-111" charset="2"/>
              </a:rPr>
              <a:t> | </a:t>
            </a:r>
            <a:r>
              <a:rPr lang="en-US" i="1" dirty="0" err="1" smtClean="0">
                <a:sym typeface="Wingdings" pitchFamily="-111" charset="2"/>
              </a:rPr>
              <a:t>expr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b="1" dirty="0" smtClean="0">
                <a:solidFill>
                  <a:srgbClr val="262699"/>
                </a:solidFill>
                <a:sym typeface="Wingdings" pitchFamily="-111" charset="2"/>
              </a:rPr>
              <a:t>–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i="1" dirty="0" smtClean="0">
                <a:sym typeface="Wingdings" pitchFamily="-111" charset="2"/>
              </a:rPr>
              <a:t>term</a:t>
            </a:r>
            <a:r>
              <a:rPr lang="en-US" dirty="0" smtClean="0">
                <a:sym typeface="Wingdings" pitchFamily="-111" charset="2"/>
              </a:rPr>
              <a:t> | </a:t>
            </a:r>
            <a:r>
              <a:rPr lang="en-US" i="1" dirty="0" smtClean="0">
                <a:sym typeface="Wingdings" pitchFamily="-111" charset="2"/>
              </a:rPr>
              <a:t>term</a:t>
            </a:r>
          </a:p>
          <a:p>
            <a:pPr eaLnBrk="1" hangingPunct="1">
              <a:buNone/>
            </a:pPr>
            <a:r>
              <a:rPr lang="en-US" i="1" dirty="0" smtClean="0">
                <a:sym typeface="Wingdings" pitchFamily="-111" charset="2"/>
              </a:rPr>
              <a:t>   term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pt-BR" dirty="0" smtClean="0">
                <a:latin typeface="Wingdings 3" pitchFamily="-111" charset="2"/>
              </a:rPr>
              <a:t>g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i="1" dirty="0" smtClean="0">
                <a:sym typeface="Wingdings" pitchFamily="-111" charset="2"/>
              </a:rPr>
              <a:t>term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b="1" dirty="0" smtClean="0">
                <a:solidFill>
                  <a:srgbClr val="262699"/>
                </a:solidFill>
                <a:sym typeface="Wingdings" pitchFamily="-111" charset="2"/>
              </a:rPr>
              <a:t>*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i="1" dirty="0" smtClean="0">
                <a:sym typeface="Wingdings" pitchFamily="-111" charset="2"/>
              </a:rPr>
              <a:t>factor</a:t>
            </a:r>
            <a:r>
              <a:rPr lang="en-US" dirty="0" smtClean="0">
                <a:sym typeface="Wingdings" pitchFamily="-111" charset="2"/>
              </a:rPr>
              <a:t> | </a:t>
            </a:r>
            <a:r>
              <a:rPr lang="en-US" i="1" dirty="0" smtClean="0">
                <a:sym typeface="Wingdings" pitchFamily="-111" charset="2"/>
              </a:rPr>
              <a:t>term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b="1" dirty="0" smtClean="0">
                <a:solidFill>
                  <a:srgbClr val="262699"/>
                </a:solidFill>
                <a:sym typeface="Wingdings" pitchFamily="-111" charset="2"/>
              </a:rPr>
              <a:t>/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i="1" dirty="0" smtClean="0">
                <a:sym typeface="Wingdings" pitchFamily="-111" charset="2"/>
              </a:rPr>
              <a:t>factor</a:t>
            </a:r>
            <a:r>
              <a:rPr lang="en-US" dirty="0" smtClean="0">
                <a:sym typeface="Wingdings" pitchFamily="-111" charset="2"/>
              </a:rPr>
              <a:t> | </a:t>
            </a:r>
            <a:r>
              <a:rPr lang="en-US" i="1" dirty="0" smtClean="0">
                <a:sym typeface="Wingdings" pitchFamily="-111" charset="2"/>
              </a:rPr>
              <a:t>factor</a:t>
            </a:r>
          </a:p>
          <a:p>
            <a:pPr eaLnBrk="1" hangingPunct="1">
              <a:buNone/>
            </a:pPr>
            <a:r>
              <a:rPr lang="en-US" i="1" dirty="0" smtClean="0">
                <a:sym typeface="Wingdings" pitchFamily="-111" charset="2"/>
              </a:rPr>
              <a:t>   factor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pt-BR" dirty="0" smtClean="0">
                <a:latin typeface="Wingdings 3" pitchFamily="-111" charset="2"/>
              </a:rPr>
              <a:t>g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i="1" dirty="0" smtClean="0">
                <a:sym typeface="Wingdings" pitchFamily="-111" charset="2"/>
              </a:rPr>
              <a:t>digit</a:t>
            </a:r>
            <a:r>
              <a:rPr lang="en-US" dirty="0" smtClean="0">
                <a:sym typeface="Wingdings" pitchFamily="-111" charset="2"/>
              </a:rPr>
              <a:t> | </a:t>
            </a:r>
            <a:r>
              <a:rPr lang="en-US" b="1" dirty="0" smtClean="0">
                <a:solidFill>
                  <a:srgbClr val="262699"/>
                </a:solidFill>
                <a:sym typeface="Wingdings" pitchFamily="-111" charset="2"/>
              </a:rPr>
              <a:t>(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i="1" dirty="0" err="1" smtClean="0">
                <a:sym typeface="Wingdings" pitchFamily="-111" charset="2"/>
              </a:rPr>
              <a:t>expr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b="1" dirty="0" smtClean="0">
                <a:solidFill>
                  <a:srgbClr val="262699"/>
                </a:solidFill>
                <a:sym typeface="Wingdings" pitchFamily="-111" charset="2"/>
              </a:rPr>
              <a:t>)</a:t>
            </a:r>
          </a:p>
          <a:p>
            <a:pPr eaLnBrk="1" hangingPunct="1">
              <a:buNone/>
            </a:pPr>
            <a:r>
              <a:rPr lang="en-US" b="1" i="1" dirty="0" smtClean="0">
                <a:solidFill>
                  <a:srgbClr val="262699"/>
                </a:solidFill>
                <a:sym typeface="Wingdings" pitchFamily="-111" charset="2"/>
              </a:rPr>
              <a:t>   </a:t>
            </a:r>
            <a:r>
              <a:rPr lang="en-US" i="1" dirty="0" smtClean="0">
                <a:sym typeface="Wingdings" pitchFamily="-111" charset="2"/>
              </a:rPr>
              <a:t>digit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pt-BR" dirty="0" smtClean="0">
                <a:latin typeface="Wingdings 3" pitchFamily="-111" charset="2"/>
              </a:rPr>
              <a:t>g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b="1" dirty="0" smtClean="0">
                <a:solidFill>
                  <a:srgbClr val="262699"/>
                </a:solidFill>
                <a:sym typeface="Wingdings" pitchFamily="-111" charset="2"/>
              </a:rPr>
              <a:t>0</a:t>
            </a:r>
            <a:r>
              <a:rPr lang="en-US" dirty="0" smtClean="0">
                <a:sym typeface="Wingdings" pitchFamily="-111" charset="2"/>
              </a:rPr>
              <a:t> | </a:t>
            </a:r>
            <a:r>
              <a:rPr lang="en-US" b="1" dirty="0" smtClean="0">
                <a:solidFill>
                  <a:srgbClr val="262699"/>
                </a:solidFill>
                <a:sym typeface="Wingdings" pitchFamily="-111" charset="2"/>
              </a:rPr>
              <a:t>1</a:t>
            </a:r>
            <a:r>
              <a:rPr lang="en-US" dirty="0" smtClean="0">
                <a:sym typeface="Wingdings" pitchFamily="-111" charset="2"/>
              </a:rPr>
              <a:t> | </a:t>
            </a:r>
            <a:r>
              <a:rPr lang="en-US" b="1" dirty="0" smtClean="0">
                <a:solidFill>
                  <a:srgbClr val="262699"/>
                </a:solidFill>
                <a:sym typeface="Wingdings" pitchFamily="-111" charset="2"/>
              </a:rPr>
              <a:t>2</a:t>
            </a:r>
            <a:r>
              <a:rPr lang="en-US" dirty="0" smtClean="0">
                <a:sym typeface="Wingdings" pitchFamily="-111" charset="2"/>
              </a:rPr>
              <a:t> | </a:t>
            </a:r>
            <a:r>
              <a:rPr lang="en-US" b="1" dirty="0" smtClean="0">
                <a:solidFill>
                  <a:srgbClr val="262699"/>
                </a:solidFill>
                <a:sym typeface="Wingdings" pitchFamily="-111" charset="2"/>
              </a:rPr>
              <a:t>3</a:t>
            </a:r>
            <a:r>
              <a:rPr lang="en-US" dirty="0" smtClean="0">
                <a:sym typeface="Wingdings" pitchFamily="-111" charset="2"/>
              </a:rPr>
              <a:t> | </a:t>
            </a:r>
            <a:r>
              <a:rPr lang="en-US" b="1" dirty="0" smtClean="0">
                <a:solidFill>
                  <a:srgbClr val="262699"/>
                </a:solidFill>
                <a:sym typeface="Wingdings" pitchFamily="-111" charset="2"/>
              </a:rPr>
              <a:t>4</a:t>
            </a:r>
            <a:r>
              <a:rPr lang="en-US" dirty="0" smtClean="0">
                <a:sym typeface="Wingdings" pitchFamily="-111" charset="2"/>
              </a:rPr>
              <a:t> | </a:t>
            </a:r>
            <a:r>
              <a:rPr lang="en-US" b="1" dirty="0" smtClean="0">
                <a:solidFill>
                  <a:srgbClr val="262699"/>
                </a:solidFill>
                <a:sym typeface="Wingdings" pitchFamily="-111" charset="2"/>
              </a:rPr>
              <a:t>5</a:t>
            </a:r>
            <a:r>
              <a:rPr lang="en-US" dirty="0" smtClean="0">
                <a:sym typeface="Wingdings" pitchFamily="-111" charset="2"/>
              </a:rPr>
              <a:t> | </a:t>
            </a:r>
            <a:r>
              <a:rPr lang="en-US" b="1" dirty="0" smtClean="0">
                <a:solidFill>
                  <a:srgbClr val="262699"/>
                </a:solidFill>
                <a:sym typeface="Wingdings" pitchFamily="-111" charset="2"/>
              </a:rPr>
              <a:t>6</a:t>
            </a:r>
            <a:r>
              <a:rPr lang="en-US" dirty="0" smtClean="0">
                <a:sym typeface="Wingdings" pitchFamily="-111" charset="2"/>
              </a:rPr>
              <a:t> | </a:t>
            </a:r>
            <a:r>
              <a:rPr lang="en-US" b="1" dirty="0" smtClean="0">
                <a:solidFill>
                  <a:srgbClr val="262699"/>
                </a:solidFill>
                <a:sym typeface="Wingdings" pitchFamily="-111" charset="2"/>
              </a:rPr>
              <a:t>7</a:t>
            </a:r>
            <a:r>
              <a:rPr lang="en-US" dirty="0" smtClean="0">
                <a:sym typeface="Wingdings" pitchFamily="-111" charset="2"/>
              </a:rPr>
              <a:t> | </a:t>
            </a:r>
            <a:r>
              <a:rPr lang="en-US" b="1" dirty="0" smtClean="0">
                <a:solidFill>
                  <a:srgbClr val="262699"/>
                </a:solidFill>
                <a:sym typeface="Wingdings" pitchFamily="-111" charset="2"/>
              </a:rPr>
              <a:t>8</a:t>
            </a:r>
            <a:r>
              <a:rPr lang="en-US" dirty="0" smtClean="0">
                <a:sym typeface="Wingdings" pitchFamily="-111" charset="2"/>
              </a:rPr>
              <a:t> | </a:t>
            </a:r>
            <a:r>
              <a:rPr lang="en-US" b="1" dirty="0" smtClean="0">
                <a:solidFill>
                  <a:srgbClr val="262699"/>
                </a:solidFill>
                <a:sym typeface="Wingdings" pitchFamily="-111" charset="2"/>
              </a:rPr>
              <a:t>9</a:t>
            </a:r>
          </a:p>
          <a:p>
            <a:pPr eaLnBrk="1" hangingPunct="1">
              <a:buNone/>
            </a:pPr>
            <a:endParaRPr lang="pt-BR" b="1" dirty="0" smtClean="0">
              <a:solidFill>
                <a:srgbClr val="262699"/>
              </a:solidFill>
              <a:sym typeface="Wingdings" pitchFamily="-111" charset="2"/>
            </a:endParaRPr>
          </a:p>
          <a:p>
            <a:pPr eaLnBrk="1" hangingPunct="1"/>
            <a:endParaRPr lang="pt-BR" dirty="0" smtClean="0">
              <a:latin typeface="Letter Gothic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35696" y="5429100"/>
            <a:ext cx="5572132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2800" dirty="0" smtClean="0"/>
              <a:t>Não-terminais adicionais</a:t>
            </a:r>
            <a:r>
              <a:rPr lang="en-US" sz="2800" dirty="0" smtClean="0"/>
              <a:t> s</a:t>
            </a:r>
            <a:r>
              <a:rPr lang="pt-BR" sz="2800" dirty="0" err="1" smtClean="0"/>
              <a:t>ão</a:t>
            </a:r>
            <a:r>
              <a:rPr lang="pt-BR" sz="2800" dirty="0" smtClean="0"/>
              <a:t> usados para definir</a:t>
            </a:r>
            <a:r>
              <a:rPr lang="en-US" sz="2800" dirty="0" smtClean="0"/>
              <a:t> </a:t>
            </a:r>
            <a:r>
              <a:rPr lang="pt-BR" sz="2800" dirty="0" smtClean="0"/>
              <a:t>os níveis </a:t>
            </a:r>
            <a:r>
              <a:rPr lang="en-US" sz="2800" dirty="0" smtClean="0"/>
              <a:t>de </a:t>
            </a:r>
            <a:r>
              <a:rPr lang="pt-BR" sz="2800" dirty="0" smtClean="0"/>
              <a:t>precedência</a:t>
            </a:r>
          </a:p>
        </p:txBody>
      </p:sp>
    </p:spTree>
    <p:extLst>
      <p:ext uri="{BB962C8B-B14F-4D97-AF65-F5344CB8AC3E}">
        <p14:creationId xmlns:p14="http://schemas.microsoft.com/office/powerpoint/2010/main" val="38756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Associatividade de Operadores</a:t>
            </a:r>
            <a:endParaRPr lang="pt-BR" smtClean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Na maioria das linguagens de programação </a:t>
            </a:r>
            <a:r>
              <a:rPr lang="pt-BR" b="1" dirty="0" smtClean="0"/>
              <a:t>+</a:t>
            </a:r>
            <a:r>
              <a:rPr lang="pt-BR" dirty="0" smtClean="0"/>
              <a:t>, </a:t>
            </a:r>
            <a:r>
              <a:rPr lang="pt-BR" b="1" dirty="0" smtClean="0"/>
              <a:t>–</a:t>
            </a:r>
            <a:r>
              <a:rPr lang="pt-BR" dirty="0" smtClean="0"/>
              <a:t>, </a:t>
            </a:r>
            <a:r>
              <a:rPr lang="pt-BR" b="1" dirty="0" smtClean="0"/>
              <a:t>*</a:t>
            </a:r>
            <a:r>
              <a:rPr lang="pt-BR" dirty="0" smtClean="0"/>
              <a:t> e </a:t>
            </a:r>
            <a:r>
              <a:rPr lang="pt-BR" b="1" dirty="0" smtClean="0"/>
              <a:t>/</a:t>
            </a:r>
            <a:r>
              <a:rPr lang="pt-BR" dirty="0" smtClean="0"/>
              <a:t> associam à esquerda</a:t>
            </a:r>
            <a:endParaRPr lang="en-US" dirty="0" smtClean="0"/>
          </a:p>
          <a:p>
            <a:pPr lvl="1"/>
            <a:r>
              <a:rPr lang="pt-BR" dirty="0" smtClean="0"/>
              <a:t>Exemplo: 9 – 5 + 2 equivale a (9-5)+2</a:t>
            </a:r>
          </a:p>
          <a:p>
            <a:pPr eaLnBrk="1" hangingPunct="1"/>
            <a:r>
              <a:rPr lang="pt-BR" dirty="0" smtClean="0"/>
              <a:t>Atribuição em C e </a:t>
            </a:r>
            <a:r>
              <a:rPr lang="pt-BR" dirty="0" err="1" smtClean="0"/>
              <a:t>exponenciação</a:t>
            </a:r>
            <a:r>
              <a:rPr lang="pt-BR" dirty="0" smtClean="0"/>
              <a:t> associam à direita</a:t>
            </a:r>
          </a:p>
          <a:p>
            <a:pPr lvl="1"/>
            <a:r>
              <a:rPr lang="pt-BR" dirty="0" smtClean="0"/>
              <a:t>Exemplo: </a:t>
            </a:r>
            <a:r>
              <a:rPr lang="en-US" dirty="0" smtClean="0"/>
              <a:t>a = b = c </a:t>
            </a:r>
            <a:r>
              <a:rPr lang="pt-BR" dirty="0" smtClean="0"/>
              <a:t>equivale a </a:t>
            </a:r>
            <a:r>
              <a:rPr lang="pt-BR" dirty="0" err="1" smtClean="0"/>
              <a:t>a</a:t>
            </a:r>
            <a:r>
              <a:rPr lang="en-US" dirty="0" smtClean="0"/>
              <a:t> = (b = c)</a:t>
            </a:r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 smtClean="0"/>
              <a:t>Exemplo</a:t>
            </a:r>
            <a:r>
              <a:rPr lang="en-US" dirty="0" smtClean="0"/>
              <a:t>: </a:t>
            </a:r>
            <a:r>
              <a:rPr lang="pt-BR" dirty="0" smtClean="0"/>
              <a:t>associatividade</a:t>
            </a:r>
            <a:r>
              <a:rPr lang="en-US" dirty="0" smtClean="0"/>
              <a:t> à </a:t>
            </a:r>
            <a:r>
              <a:rPr lang="pt-BR" dirty="0" smtClean="0"/>
              <a:t>direita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1763688" y="2564904"/>
            <a:ext cx="5015480" cy="119269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3200" i="1" dirty="0" smtClean="0"/>
              <a:t>assign</a:t>
            </a:r>
            <a:r>
              <a:rPr lang="pt-BR" sz="3200" dirty="0" smtClean="0">
                <a:latin typeface="Wingdings 3" pitchFamily="-111" charset="2"/>
              </a:rPr>
              <a:t>g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i="1" dirty="0" smtClean="0">
                <a:sym typeface="Wingdings" pitchFamily="-111" charset="2"/>
              </a:rPr>
              <a:t>id </a:t>
            </a:r>
            <a:r>
              <a:rPr lang="en-US" sz="3200" b="1" dirty="0" smtClean="0">
                <a:sym typeface="Wingdings" pitchFamily="-111" charset="2"/>
              </a:rPr>
              <a:t>= </a:t>
            </a:r>
            <a:r>
              <a:rPr lang="en-US" i="1" dirty="0"/>
              <a:t>assign </a:t>
            </a:r>
            <a:r>
              <a:rPr lang="en-US" sz="3200" dirty="0" smtClean="0">
                <a:sym typeface="Wingdings" pitchFamily="-111" charset="2"/>
              </a:rPr>
              <a:t>| </a:t>
            </a:r>
            <a:r>
              <a:rPr lang="en-US" sz="3200" i="1" dirty="0" smtClean="0">
                <a:sym typeface="Symbol" pitchFamily="-111" charset="2"/>
              </a:rPr>
              <a:t>id</a:t>
            </a:r>
          </a:p>
          <a:p>
            <a:pPr eaLnBrk="1" hangingPunct="1">
              <a:buFontTx/>
              <a:buNone/>
            </a:pPr>
            <a:r>
              <a:rPr lang="en-US" sz="3200" i="1" dirty="0" smtClean="0">
                <a:sym typeface="Wingdings" pitchFamily="-111" charset="2"/>
              </a:rPr>
              <a:t>id </a:t>
            </a:r>
            <a:r>
              <a:rPr lang="pt-BR" sz="3200" dirty="0" smtClean="0">
                <a:latin typeface="Wingdings 3" pitchFamily="-111" charset="2"/>
              </a:rPr>
              <a:t>g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b="1" dirty="0" smtClean="0">
                <a:sym typeface="Wingdings" pitchFamily="-111" charset="2"/>
              </a:rPr>
              <a:t>a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b</a:t>
            </a:r>
            <a:r>
              <a:rPr lang="en-US" sz="3200" dirty="0" smtClean="0">
                <a:sym typeface="Wingdings" pitchFamily="-111" charset="2"/>
              </a:rPr>
              <a:t> | … | </a:t>
            </a:r>
            <a:r>
              <a:rPr lang="en-US" sz="3200" b="1" dirty="0" smtClean="0">
                <a:sym typeface="Wingdings" pitchFamily="-111" charset="2"/>
              </a:rPr>
              <a:t>z</a:t>
            </a:r>
            <a:endParaRPr lang="pt-BR" dirty="0" smtClean="0">
              <a:sym typeface="Wingdings" pitchFamily="-111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Definição Informal para Linguagens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507288" cy="2900370"/>
          </a:xfrm>
        </p:spPr>
        <p:txBody>
          <a:bodyPr>
            <a:normAutofit/>
          </a:bodyPr>
          <a:lstStyle/>
          <a:p>
            <a:r>
              <a:rPr lang="pt-BR" dirty="0" smtClean="0"/>
              <a:t>Um conjunto, possivelmente infinito, de strings</a:t>
            </a:r>
          </a:p>
          <a:p>
            <a:r>
              <a:rPr lang="pt-BR" dirty="0" smtClean="0"/>
              <a:t>Vários formalismos para definir conjuntos</a:t>
            </a:r>
          </a:p>
          <a:p>
            <a:pPr lvl="1"/>
            <a:r>
              <a:rPr lang="pt-BR" dirty="0" smtClean="0"/>
              <a:t>Escolha depende da importância de simplicidade vs. expressividade</a:t>
            </a:r>
          </a:p>
          <a:p>
            <a:pPr lvl="1">
              <a:buNone/>
            </a:pPr>
            <a:endParaRPr lang="pt-BR" dirty="0"/>
          </a:p>
        </p:txBody>
      </p:sp>
      <p:pic>
        <p:nvPicPr>
          <p:cNvPr id="4" name="Á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489"/>
    </mc:Choice>
    <mc:Fallback>
      <p:transition spd="slow" advTm="99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3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Modifique a gramática abaixo para que expressões aritméticas associem a esquerda</a:t>
            </a:r>
            <a:endParaRPr lang="pt-BR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1538" y="2857496"/>
            <a:ext cx="7215238" cy="1714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r>
              <a:rPr lang="en-US" sz="3200" i="1" dirty="0" smtClean="0"/>
              <a:t>string</a:t>
            </a:r>
            <a:r>
              <a:rPr lang="en-US" sz="3200" dirty="0" smtClean="0"/>
              <a:t> </a:t>
            </a:r>
            <a:r>
              <a:rPr lang="pt-BR" sz="3200" dirty="0" smtClean="0">
                <a:latin typeface="Wingdings 3" pitchFamily="-111" charset="2"/>
              </a:rPr>
              <a:t>g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i="1" dirty="0" smtClean="0">
                <a:sym typeface="Wingdings" pitchFamily="-111" charset="2"/>
              </a:rPr>
              <a:t>string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b="1" dirty="0" smtClean="0">
                <a:sym typeface="Wingdings" pitchFamily="-111" charset="2"/>
              </a:rPr>
              <a:t>+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i="1" dirty="0" smtClean="0">
                <a:sym typeface="Wingdings" pitchFamily="-111" charset="2"/>
              </a:rPr>
              <a:t>string</a:t>
            </a:r>
            <a:r>
              <a:rPr lang="en-US" sz="3200" dirty="0" smtClean="0">
                <a:sym typeface="Wingdings" pitchFamily="-111" charset="2"/>
              </a:rPr>
              <a:t> </a:t>
            </a:r>
            <a:br>
              <a:rPr lang="en-US" sz="3200" dirty="0" smtClean="0">
                <a:sym typeface="Wingdings" pitchFamily="-111" charset="2"/>
              </a:rPr>
            </a:br>
            <a:r>
              <a:rPr lang="en-US" sz="3200" dirty="0" smtClean="0">
                <a:sym typeface="Wingdings" pitchFamily="-111" charset="2"/>
              </a:rPr>
              <a:t>            | </a:t>
            </a:r>
            <a:r>
              <a:rPr lang="en-US" sz="3200" i="1" dirty="0" smtClean="0">
                <a:sym typeface="Wingdings" pitchFamily="-111" charset="2"/>
              </a:rPr>
              <a:t>string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b="1" dirty="0" smtClean="0">
                <a:sym typeface="Wingdings" pitchFamily="-111" charset="2"/>
              </a:rPr>
              <a:t>-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i="1" dirty="0" smtClean="0">
                <a:sym typeface="Wingdings" pitchFamily="-111" charset="2"/>
              </a:rPr>
              <a:t>string</a:t>
            </a:r>
            <a:r>
              <a:rPr lang="en-US" sz="3200" dirty="0" smtClean="0">
                <a:sym typeface="Wingdings" pitchFamily="-111" charset="2"/>
              </a:rPr>
              <a:t/>
            </a:r>
            <a:br>
              <a:rPr lang="en-US" sz="3200" dirty="0" smtClean="0">
                <a:sym typeface="Wingdings" pitchFamily="-111" charset="2"/>
              </a:rPr>
            </a:br>
            <a:r>
              <a:rPr lang="en-US" sz="3200" dirty="0" smtClean="0">
                <a:sym typeface="Wingdings" pitchFamily="-111" charset="2"/>
              </a:rPr>
              <a:t>            | </a:t>
            </a:r>
            <a:r>
              <a:rPr lang="en-US" sz="3200" b="1" dirty="0" smtClean="0">
                <a:sym typeface="Wingdings" pitchFamily="-111" charset="2"/>
              </a:rPr>
              <a:t>0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1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2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3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4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5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6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7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8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9</a:t>
            </a:r>
            <a:endParaRPr lang="pt-BR" sz="3200" b="1" dirty="0" smtClean="0">
              <a:sym typeface="Wingdings" pitchFamily="-111" charset="2"/>
            </a:endParaRPr>
          </a:p>
          <a:p>
            <a:endParaRPr lang="pt-BR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Resposta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Modifique a gramática abaixo para que expressões aritméticas associem a esquerda</a:t>
            </a:r>
            <a:endParaRPr lang="pt-BR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071538" y="2857496"/>
            <a:ext cx="7215238" cy="1714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r>
              <a:rPr lang="en-US" sz="3200" i="1" dirty="0" smtClean="0"/>
              <a:t>string</a:t>
            </a:r>
            <a:r>
              <a:rPr lang="en-US" sz="3200" dirty="0" smtClean="0"/>
              <a:t> </a:t>
            </a:r>
            <a:r>
              <a:rPr lang="pt-BR" sz="3200" dirty="0" smtClean="0">
                <a:latin typeface="Wingdings 3" pitchFamily="-111" charset="2"/>
              </a:rPr>
              <a:t>g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i="1" dirty="0" smtClean="0">
                <a:sym typeface="Wingdings" pitchFamily="-111" charset="2"/>
              </a:rPr>
              <a:t>string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b="1" dirty="0" smtClean="0">
                <a:sym typeface="Wingdings" pitchFamily="-111" charset="2"/>
              </a:rPr>
              <a:t>+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i="1" dirty="0" smtClean="0">
                <a:sym typeface="Wingdings" pitchFamily="-111" charset="2"/>
              </a:rPr>
              <a:t>string</a:t>
            </a:r>
            <a:r>
              <a:rPr lang="en-US" sz="3200" dirty="0" smtClean="0">
                <a:sym typeface="Wingdings" pitchFamily="-111" charset="2"/>
              </a:rPr>
              <a:t> </a:t>
            </a:r>
            <a:br>
              <a:rPr lang="en-US" sz="3200" dirty="0" smtClean="0">
                <a:sym typeface="Wingdings" pitchFamily="-111" charset="2"/>
              </a:rPr>
            </a:br>
            <a:r>
              <a:rPr lang="en-US" sz="3200" dirty="0" smtClean="0">
                <a:sym typeface="Wingdings" pitchFamily="-111" charset="2"/>
              </a:rPr>
              <a:t>            | </a:t>
            </a:r>
            <a:r>
              <a:rPr lang="en-US" sz="3200" i="1" dirty="0" smtClean="0">
                <a:sym typeface="Wingdings" pitchFamily="-111" charset="2"/>
              </a:rPr>
              <a:t>string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b="1" dirty="0" smtClean="0">
                <a:sym typeface="Wingdings" pitchFamily="-111" charset="2"/>
              </a:rPr>
              <a:t>-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i="1" dirty="0" smtClean="0">
                <a:sym typeface="Wingdings" pitchFamily="-111" charset="2"/>
              </a:rPr>
              <a:t>string</a:t>
            </a:r>
            <a:r>
              <a:rPr lang="en-US" sz="3200" dirty="0" smtClean="0">
                <a:sym typeface="Wingdings" pitchFamily="-111" charset="2"/>
              </a:rPr>
              <a:t/>
            </a:r>
            <a:br>
              <a:rPr lang="en-US" sz="3200" dirty="0" smtClean="0">
                <a:sym typeface="Wingdings" pitchFamily="-111" charset="2"/>
              </a:rPr>
            </a:br>
            <a:r>
              <a:rPr lang="en-US" sz="3200" dirty="0" smtClean="0">
                <a:sym typeface="Wingdings" pitchFamily="-111" charset="2"/>
              </a:rPr>
              <a:t>            | </a:t>
            </a:r>
            <a:r>
              <a:rPr lang="en-US" sz="3200" b="1" dirty="0" smtClean="0">
                <a:sym typeface="Wingdings" pitchFamily="-111" charset="2"/>
              </a:rPr>
              <a:t>0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1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2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3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4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5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6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7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8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9</a:t>
            </a:r>
            <a:endParaRPr lang="pt-BR" sz="3200" b="1" dirty="0" smtClean="0">
              <a:sym typeface="Wingdings" pitchFamily="-111" charset="2"/>
            </a:endParaRPr>
          </a:p>
          <a:p>
            <a:endParaRPr lang="pt-BR" sz="3200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81249" y="4786322"/>
            <a:ext cx="6922535" cy="11434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r>
              <a:rPr lang="en-US" sz="3200" i="1" dirty="0" smtClean="0"/>
              <a:t>string</a:t>
            </a:r>
            <a:r>
              <a:rPr lang="en-US" sz="3200" dirty="0" smtClean="0"/>
              <a:t> </a:t>
            </a:r>
            <a:r>
              <a:rPr lang="pt-BR" sz="3200" dirty="0" smtClean="0">
                <a:latin typeface="Wingdings 3" pitchFamily="-111" charset="2"/>
              </a:rPr>
              <a:t>g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i="1" dirty="0" smtClean="0">
                <a:sym typeface="Wingdings" pitchFamily="-111" charset="2"/>
              </a:rPr>
              <a:t>string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b="1" dirty="0" smtClean="0">
                <a:sym typeface="Wingdings" pitchFamily="-111" charset="2"/>
              </a:rPr>
              <a:t>+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i="1" dirty="0" err="1" smtClean="0">
                <a:sym typeface="Wingdings" pitchFamily="-111" charset="2"/>
              </a:rPr>
              <a:t>val</a:t>
            </a:r>
            <a:r>
              <a:rPr lang="en-US" sz="3200" i="1" dirty="0" smtClean="0">
                <a:sym typeface="Wingdings" pitchFamily="-111" charset="2"/>
              </a:rPr>
              <a:t> </a:t>
            </a:r>
            <a:r>
              <a:rPr lang="en-US" sz="3200" dirty="0" smtClean="0">
                <a:sym typeface="Wingdings" pitchFamily="-111" charset="2"/>
              </a:rPr>
              <a:t>| </a:t>
            </a:r>
            <a:r>
              <a:rPr lang="en-US" sz="3200" i="1" dirty="0" smtClean="0">
                <a:sym typeface="Wingdings" pitchFamily="-111" charset="2"/>
              </a:rPr>
              <a:t>string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b="1" dirty="0" smtClean="0">
                <a:sym typeface="Wingdings" pitchFamily="-111" charset="2"/>
              </a:rPr>
              <a:t>–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i="1" dirty="0" err="1" smtClean="0">
                <a:sym typeface="Wingdings" pitchFamily="-111" charset="2"/>
              </a:rPr>
              <a:t>val</a:t>
            </a:r>
            <a:r>
              <a:rPr lang="en-US" sz="3200" i="1" dirty="0" smtClean="0">
                <a:sym typeface="Wingdings" pitchFamily="-111" charset="2"/>
              </a:rPr>
              <a:t> </a:t>
            </a:r>
            <a:r>
              <a:rPr lang="en-US" sz="3200" dirty="0" smtClean="0">
                <a:sym typeface="Wingdings" pitchFamily="-111" charset="2"/>
              </a:rPr>
              <a:t>| </a:t>
            </a:r>
            <a:r>
              <a:rPr lang="en-US" sz="3200" i="1" dirty="0" err="1" smtClean="0">
                <a:sym typeface="Wingdings" pitchFamily="-111" charset="2"/>
              </a:rPr>
              <a:t>val</a:t>
            </a:r>
            <a:endParaRPr lang="en-US" sz="3200" i="1" dirty="0" smtClean="0">
              <a:sym typeface="Wingdings" pitchFamily="-111" charset="2"/>
            </a:endParaRPr>
          </a:p>
          <a:p>
            <a:r>
              <a:rPr lang="en-US" sz="3200" i="1" dirty="0" err="1" smtClean="0"/>
              <a:t>val</a:t>
            </a:r>
            <a:r>
              <a:rPr lang="en-US" sz="3200" dirty="0" smtClean="0"/>
              <a:t> </a:t>
            </a:r>
            <a:r>
              <a:rPr lang="pt-BR" sz="3200" dirty="0" smtClean="0">
                <a:latin typeface="Wingdings 3" pitchFamily="-111" charset="2"/>
              </a:rPr>
              <a:t>g</a:t>
            </a:r>
            <a:r>
              <a:rPr lang="pt-BR" sz="3200" dirty="0" smtClean="0"/>
              <a:t> </a:t>
            </a:r>
            <a:r>
              <a:rPr lang="en-US" sz="3200" b="1" dirty="0" smtClean="0">
                <a:sym typeface="Wingdings" pitchFamily="-111" charset="2"/>
              </a:rPr>
              <a:t>0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1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2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3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4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5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6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7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8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b="1" dirty="0" smtClean="0">
                <a:sym typeface="Wingdings" pitchFamily="-111" charset="2"/>
              </a:rPr>
              <a:t>9</a:t>
            </a:r>
            <a:endParaRPr lang="pt-BR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Parsers</a:t>
            </a:r>
            <a:r>
              <a:rPr lang="pt-BR" dirty="0"/>
              <a:t> </a:t>
            </a:r>
            <a:r>
              <a:rPr lang="pt-BR" dirty="0" smtClean="0"/>
              <a:t>TOP-DOWN </a:t>
            </a:r>
            <a:r>
              <a:rPr lang="pt-BR" dirty="0"/>
              <a:t>e </a:t>
            </a:r>
            <a:r>
              <a:rPr lang="pt-BR" dirty="0" smtClean="0"/>
              <a:t>BOTTOM-UP, BACKTRACKING</a:t>
            </a:r>
            <a:endParaRPr lang="en-US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8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Top-down ou bottom-up parsers</a:t>
            </a:r>
            <a:endParaRPr lang="pt-BR" smtClean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43192" cy="4525963"/>
          </a:xfrm>
        </p:spPr>
        <p:txBody>
          <a:bodyPr/>
          <a:lstStyle/>
          <a:p>
            <a:pPr eaLnBrk="1" hangingPunct="1"/>
            <a:r>
              <a:rPr lang="pt-BR" dirty="0" smtClean="0"/>
              <a:t>Nomes referem-se à ordem em que os nós das </a:t>
            </a:r>
            <a:r>
              <a:rPr lang="pt-BR" i="1" dirty="0" smtClean="0"/>
              <a:t>parse </a:t>
            </a:r>
            <a:r>
              <a:rPr lang="pt-BR" i="1" dirty="0" err="1" smtClean="0"/>
              <a:t>trees</a:t>
            </a:r>
            <a:r>
              <a:rPr lang="pt-BR" dirty="0" smtClean="0"/>
              <a:t> são criados</a:t>
            </a:r>
          </a:p>
          <a:p>
            <a:pPr lvl="1"/>
            <a:r>
              <a:rPr lang="pt-BR" dirty="0" smtClean="0"/>
              <a:t>Top-</a:t>
            </a:r>
            <a:r>
              <a:rPr lang="pt-BR" dirty="0" err="1" smtClean="0"/>
              <a:t>down</a:t>
            </a:r>
            <a:endParaRPr lang="pt-BR" dirty="0" smtClean="0"/>
          </a:p>
          <a:p>
            <a:pPr lvl="2"/>
            <a:r>
              <a:rPr lang="pt-BR" dirty="0" smtClean="0"/>
              <a:t>mais fáceis de escrever à mão</a:t>
            </a:r>
          </a:p>
          <a:p>
            <a:pPr lvl="1"/>
            <a:r>
              <a:rPr lang="pt-BR" dirty="0" err="1" smtClean="0"/>
              <a:t>Bottom-up</a:t>
            </a:r>
            <a:endParaRPr lang="pt-BR" dirty="0" smtClean="0"/>
          </a:p>
          <a:p>
            <a:pPr lvl="2"/>
            <a:r>
              <a:rPr lang="pt-BR" dirty="0" smtClean="0"/>
              <a:t>suportam uma classe maior de gramáticas e de esquemas de tradução;</a:t>
            </a:r>
          </a:p>
          <a:p>
            <a:pPr lvl="2"/>
            <a:r>
              <a:rPr lang="pt-BR" dirty="0" smtClean="0"/>
              <a:t>mais usados por geradores de </a:t>
            </a:r>
            <a:r>
              <a:rPr lang="pt-BR" dirty="0" err="1" smtClean="0"/>
              <a:t>parsers</a:t>
            </a:r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Backtracking</a:t>
            </a:r>
            <a:endParaRPr lang="pt-BR" smtClean="0"/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Backtracking</a:t>
            </a:r>
            <a:r>
              <a:rPr lang="pt-BR" dirty="0" smtClean="0"/>
              <a:t> (contexto: compiladores</a:t>
            </a:r>
            <a:r>
              <a:rPr lang="en-US" dirty="0" smtClean="0"/>
              <a:t>/parsers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Processo de tentativa e erro onde o </a:t>
            </a:r>
            <a:r>
              <a:rPr lang="pt-BR" dirty="0" err="1" smtClean="0"/>
              <a:t>parser</a:t>
            </a:r>
            <a:r>
              <a:rPr lang="pt-BR" dirty="0" smtClean="0"/>
              <a:t> percebe que tomou uma decisão errada</a:t>
            </a:r>
          </a:p>
        </p:txBody>
      </p:sp>
      <p:sp>
        <p:nvSpPr>
          <p:cNvPr id="6" name="Rectangle 5"/>
          <p:cNvSpPr/>
          <p:nvPr/>
        </p:nvSpPr>
        <p:spPr>
          <a:xfrm>
            <a:off x="1763688" y="3789040"/>
            <a:ext cx="5163704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200" dirty="0" smtClean="0"/>
              <a:t>O </a:t>
            </a:r>
            <a:r>
              <a:rPr lang="pt-BR" sz="3200" dirty="0" err="1" smtClean="0"/>
              <a:t>parsing</a:t>
            </a:r>
            <a:r>
              <a:rPr lang="pt-BR" sz="3200" dirty="0" smtClean="0"/>
              <a:t> sem </a:t>
            </a:r>
            <a:r>
              <a:rPr lang="pt-BR" sz="3200" dirty="0" err="1" smtClean="0"/>
              <a:t>backtracking</a:t>
            </a:r>
            <a:r>
              <a:rPr lang="pt-BR" sz="3200" dirty="0" smtClean="0"/>
              <a:t> é chamado de </a:t>
            </a:r>
            <a:r>
              <a:rPr lang="pt-BR" sz="3200" b="1" dirty="0" smtClean="0"/>
              <a:t>preditivo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Backtracking</a:t>
            </a:r>
            <a:r>
              <a:rPr lang="pt-BR" dirty="0" smtClean="0"/>
              <a:t> é necessário ao se perceber que não é possível fazer </a:t>
            </a:r>
            <a:r>
              <a:rPr lang="pt-BR" dirty="0" err="1" smtClean="0"/>
              <a:t>parsing</a:t>
            </a:r>
            <a:r>
              <a:rPr lang="pt-BR" dirty="0" smtClean="0"/>
              <a:t> de </a:t>
            </a:r>
            <a:r>
              <a:rPr lang="en-US" dirty="0" smtClean="0"/>
              <a:t>9 + 5 * 2 a </a:t>
            </a:r>
            <a:r>
              <a:rPr lang="en-US" dirty="0" err="1" smtClean="0"/>
              <a:t>partir</a:t>
            </a:r>
            <a:r>
              <a:rPr lang="en-US" dirty="0" smtClean="0"/>
              <a:t> de </a:t>
            </a:r>
            <a:r>
              <a:rPr lang="en-US" i="1" dirty="0" err="1" smtClean="0">
                <a:solidFill>
                  <a:schemeClr val="dk1"/>
                </a:solidFill>
              </a:rPr>
              <a:t>expr</a:t>
            </a:r>
            <a:r>
              <a:rPr lang="en-US" i="1" dirty="0" smtClean="0">
                <a:solidFill>
                  <a:schemeClr val="dk1"/>
                </a:solidFill>
              </a:rPr>
              <a:t> </a:t>
            </a:r>
            <a:r>
              <a:rPr lang="pt-BR" dirty="0" smtClean="0">
                <a:solidFill>
                  <a:schemeClr val="dk1"/>
                </a:solidFill>
                <a:latin typeface="Wingdings 3" pitchFamily="-111" charset="2"/>
              </a:rPr>
              <a:t>g</a:t>
            </a:r>
            <a:r>
              <a:rPr lang="en-US" dirty="0" smtClean="0">
                <a:solidFill>
                  <a:schemeClr val="dk1"/>
                </a:solidFill>
                <a:sym typeface="Wingdings" pitchFamily="-111" charset="2"/>
              </a:rPr>
              <a:t> </a:t>
            </a:r>
            <a:r>
              <a:rPr lang="en-US" i="1" dirty="0" smtClean="0">
                <a:sym typeface="Wingdings" pitchFamily="-111" charset="2"/>
              </a:rPr>
              <a:t>term</a:t>
            </a:r>
            <a:endParaRPr lang="en-US" dirty="0" smtClean="0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331640" y="3645024"/>
            <a:ext cx="6653170" cy="20802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r>
              <a:rPr kumimoji="0" lang="en-US" sz="26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expr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expr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+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term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expr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–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term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term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  term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pt-BR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term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*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factor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term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/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factor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factor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  factor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pt-BR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digit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(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expr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)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2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 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digit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pt-BR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0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1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2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3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4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5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6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7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8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9</a:t>
            </a:r>
            <a:endParaRPr kumimoji="0" lang="pt-BR" sz="26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Letter Gothic" pitchFamily="49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Parser PREDITIVO </a:t>
            </a:r>
            <a:r>
              <a:rPr lang="en-US" dirty="0" err="1" smtClean="0"/>
              <a:t>recursivo</a:t>
            </a:r>
            <a:r>
              <a:rPr lang="en-US" dirty="0" smtClean="0"/>
              <a:t> </a:t>
            </a:r>
            <a:r>
              <a:rPr lang="en-US" dirty="0" err="1" smtClean="0"/>
              <a:t>descendente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6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Características</a:t>
            </a:r>
            <a:endParaRPr lang="pt-BR" dirty="0" smtClean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r>
              <a:rPr lang="pt-BR" dirty="0" smtClean="0"/>
              <a:t>Preditivo—Não há dúvida qual produção aplicar</a:t>
            </a:r>
          </a:p>
          <a:p>
            <a:r>
              <a:rPr lang="pt-BR" dirty="0" smtClean="0"/>
              <a:t>Recursivo—Usa funções recursivas para </a:t>
            </a:r>
            <a:r>
              <a:rPr lang="pt-BR" dirty="0" err="1" smtClean="0"/>
              <a:t>parsing</a:t>
            </a:r>
            <a:endParaRPr lang="pt-BR" dirty="0" smtClean="0"/>
          </a:p>
          <a:p>
            <a:r>
              <a:rPr lang="pt-BR" dirty="0" smtClean="0"/>
              <a:t>Descendente—</a:t>
            </a:r>
            <a:r>
              <a:rPr lang="pt-BR" dirty="0" err="1" smtClean="0"/>
              <a:t>Parser</a:t>
            </a:r>
            <a:r>
              <a:rPr lang="pt-BR" dirty="0" smtClean="0"/>
              <a:t> é top-</a:t>
            </a:r>
            <a:r>
              <a:rPr lang="pt-BR" dirty="0" err="1" smtClean="0"/>
              <a:t>down</a:t>
            </a:r>
            <a:endParaRPr lang="pt-BR" dirty="0"/>
          </a:p>
        </p:txBody>
      </p:sp>
      <p:sp>
        <p:nvSpPr>
          <p:cNvPr id="4" name="Rectangle 3"/>
          <p:cNvSpPr/>
          <p:nvPr/>
        </p:nvSpPr>
        <p:spPr>
          <a:xfrm>
            <a:off x="1043608" y="4221088"/>
            <a:ext cx="7128792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200" dirty="0" smtClean="0"/>
              <a:t>Simples de se implementar</a:t>
            </a:r>
          </a:p>
          <a:p>
            <a:pPr algn="ctr"/>
            <a:r>
              <a:rPr lang="pt-BR" sz="3200" dirty="0" smtClean="0"/>
              <a:t>Não funcionam para qualquer gramática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Abordagem</a:t>
            </a:r>
            <a:endParaRPr lang="pt-BR" dirty="0" smtClean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711349"/>
            <a:ext cx="9155360" cy="4525963"/>
          </a:xfrm>
        </p:spPr>
        <p:txBody>
          <a:bodyPr>
            <a:normAutofit/>
          </a:bodyPr>
          <a:lstStyle/>
          <a:p>
            <a:r>
              <a:rPr lang="pt-BR" dirty="0" smtClean="0"/>
              <a:t>Um procedimento para cada símbolo não-terminal</a:t>
            </a:r>
          </a:p>
          <a:p>
            <a:r>
              <a:rPr lang="pt-BR" dirty="0" smtClean="0"/>
              <a:t>Recursão reflete recursão da gramática</a:t>
            </a:r>
          </a:p>
          <a:p>
            <a:r>
              <a:rPr lang="pt-BR" dirty="0" smtClean="0"/>
              <a:t>Símbolos </a:t>
            </a:r>
            <a:r>
              <a:rPr lang="pt-BR" dirty="0" err="1" smtClean="0"/>
              <a:t>epsilon</a:t>
            </a:r>
            <a:r>
              <a:rPr lang="pt-BR" dirty="0" smtClean="0"/>
              <a:t> são tratados no </a:t>
            </a:r>
            <a:r>
              <a:rPr lang="pt-BR" dirty="0"/>
              <a:t>c</a:t>
            </a:r>
            <a:r>
              <a:rPr lang="pt-BR" dirty="0" smtClean="0"/>
              <a:t>ontexto de uso</a:t>
            </a:r>
          </a:p>
        </p:txBody>
      </p:sp>
    </p:spTree>
    <p:extLst>
      <p:ext uri="{BB962C8B-B14F-4D97-AF65-F5344CB8AC3E}">
        <p14:creationId xmlns:p14="http://schemas.microsoft.com/office/powerpoint/2010/main" val="72711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en-US" dirty="0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259632" y="1917182"/>
            <a:ext cx="6653170" cy="38892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r>
              <a:rPr kumimoji="0" lang="en-US" sz="26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expr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expr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+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term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expr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–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term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term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  term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pt-BR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term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*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factor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term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/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factor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factor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  factor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pt-BR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digit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(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expr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)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2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 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digit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pt-BR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0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1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2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3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4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5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6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7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8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9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r>
              <a:rPr kumimoji="0" lang="en-US" sz="26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stmt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if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(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expr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)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stmt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             |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for ( </a:t>
            </a:r>
            <a:r>
              <a:rPr kumimoji="0" lang="en-US" sz="26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optexpr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; </a:t>
            </a:r>
            <a:r>
              <a:rPr kumimoji="0" lang="en-US" sz="26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optexpr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; </a:t>
            </a:r>
            <a:r>
              <a:rPr kumimoji="0" lang="en-US" sz="26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optexpr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)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stmt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             |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…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r>
              <a:rPr kumimoji="0" lang="en-US" sz="2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 </a:t>
            </a:r>
            <a:r>
              <a:rPr kumimoji="0" lang="en-US" sz="26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optexpr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pt-BR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expr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-111" charset="2"/>
              </a:rPr>
              <a:t></a:t>
            </a:r>
            <a:endParaRPr kumimoji="0" lang="pt-BR" sz="2600" b="1" i="0" u="none" strike="noStrike" kern="1200" cap="none" spc="0" normalizeH="0" baseline="0" noProof="0" dirty="0" smtClean="0">
              <a:ln>
                <a:noFill/>
              </a:ln>
              <a:solidFill>
                <a:srgbClr val="262699"/>
              </a:solidFill>
              <a:effectLst/>
              <a:uLnTx/>
              <a:uFillTx/>
              <a:latin typeface="+mn-lt"/>
              <a:ea typeface="+mn-ea"/>
              <a:cs typeface="+mn-cs"/>
              <a:sym typeface="Wingdings" pitchFamily="-111" charset="2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None/>
              <a:tabLst/>
              <a:defRPr/>
            </a:pPr>
            <a:endParaRPr kumimoji="0" lang="pt-BR" sz="2600" b="1" i="0" u="none" strike="noStrike" kern="1200" cap="none" spc="0" normalizeH="0" baseline="0" noProof="0" dirty="0" smtClean="0">
              <a:ln>
                <a:noFill/>
              </a:ln>
              <a:solidFill>
                <a:srgbClr val="262699"/>
              </a:solidFill>
              <a:effectLst/>
              <a:uLnTx/>
              <a:uFillTx/>
              <a:latin typeface="+mn-lt"/>
              <a:ea typeface="+mn-ea"/>
              <a:cs typeface="+mn-cs"/>
              <a:sym typeface="Wingdings" pitchFamily="-111" charset="2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endParaRPr kumimoji="0" lang="pt-BR" sz="26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Letter Gothic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10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Gramática e Autômato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/>
          <a:lstStyle/>
          <a:p>
            <a:r>
              <a:rPr lang="pt-BR" dirty="0" smtClean="0"/>
              <a:t>Gramática é a expressão de uma linguagem</a:t>
            </a:r>
          </a:p>
          <a:p>
            <a:pPr lvl="1"/>
            <a:r>
              <a:rPr lang="pt-BR" dirty="0" smtClean="0"/>
              <a:t>Dita regras de formação para as </a:t>
            </a:r>
            <a:r>
              <a:rPr lang="pt-BR" dirty="0" err="1" smtClean="0"/>
              <a:t>strings</a:t>
            </a:r>
            <a:endParaRPr lang="pt-BR" dirty="0" smtClean="0"/>
          </a:p>
          <a:p>
            <a:r>
              <a:rPr lang="pt-BR" dirty="0" smtClean="0"/>
              <a:t>Autômato é uma máquina abstrata capaz de reconhecer as </a:t>
            </a:r>
            <a:r>
              <a:rPr lang="pt-BR" dirty="0" err="1" smtClean="0"/>
              <a:t>strings</a:t>
            </a:r>
            <a:r>
              <a:rPr lang="pt-BR" dirty="0" smtClean="0"/>
              <a:t> de uma linguagem</a:t>
            </a:r>
          </a:p>
          <a:p>
            <a:pPr lvl="1"/>
            <a:r>
              <a:rPr lang="pt-BR" dirty="0" smtClean="0"/>
              <a:t>Um autômato diz se uma </a:t>
            </a:r>
            <a:r>
              <a:rPr lang="pt-BR" dirty="0" err="1" smtClean="0"/>
              <a:t>string</a:t>
            </a:r>
            <a:r>
              <a:rPr lang="pt-BR" dirty="0" smtClean="0"/>
              <a:t> pertence ou não a uma determinada linguagem</a:t>
            </a:r>
          </a:p>
        </p:txBody>
      </p:sp>
      <p:pic>
        <p:nvPicPr>
          <p:cNvPr id="4" name="Á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17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91"/>
    </mc:Choice>
    <mc:Fallback>
      <p:transition spd="slow" advTm="87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 err="1" smtClean="0"/>
              <a:t>Função</a:t>
            </a:r>
            <a:r>
              <a:rPr lang="en-US" sz="4000" dirty="0" smtClean="0"/>
              <a:t> </a:t>
            </a:r>
            <a:r>
              <a:rPr lang="en-US" sz="4000" dirty="0" err="1"/>
              <a:t>A</a:t>
            </a:r>
            <a:r>
              <a:rPr lang="en-US" sz="4000" dirty="0" err="1" smtClean="0"/>
              <a:t>uxiliar</a:t>
            </a:r>
            <a:endParaRPr lang="pt-BR" sz="4000" dirty="0" smtClean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229600" cy="4114800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sz="2800" dirty="0" smtClean="0"/>
              <a:t>void </a:t>
            </a:r>
            <a:r>
              <a:rPr lang="en-US" sz="2800" i="1" dirty="0" smtClean="0"/>
              <a:t>match </a:t>
            </a:r>
            <a:r>
              <a:rPr lang="en-US" sz="2800" dirty="0" smtClean="0"/>
              <a:t>(terminal </a:t>
            </a:r>
            <a:r>
              <a:rPr lang="en-US" sz="2800" i="1" dirty="0" smtClean="0"/>
              <a:t>t</a:t>
            </a:r>
            <a:r>
              <a:rPr lang="en-US" sz="2800" dirty="0" smtClean="0"/>
              <a:t>) {  </a:t>
            </a:r>
            <a:br>
              <a:rPr lang="en-US" sz="2800" dirty="0" smtClean="0"/>
            </a:br>
            <a:r>
              <a:rPr lang="en-US" sz="2800" dirty="0" smtClean="0"/>
              <a:t>if (</a:t>
            </a:r>
            <a:r>
              <a:rPr lang="en-US" sz="2800" i="1" dirty="0" err="1" smtClean="0"/>
              <a:t>lookahead</a:t>
            </a:r>
            <a:r>
              <a:rPr lang="en-US" sz="2800" dirty="0" smtClean="0"/>
              <a:t> == </a:t>
            </a:r>
            <a:r>
              <a:rPr lang="en-US" sz="2800" i="1" dirty="0" smtClean="0"/>
              <a:t>t</a:t>
            </a:r>
            <a:r>
              <a:rPr lang="en-US" sz="2800" dirty="0" smtClean="0"/>
              <a:t>) </a:t>
            </a:r>
            <a:r>
              <a:rPr lang="en-US" sz="2800" dirty="0" err="1" smtClean="0"/>
              <a:t>moveLookahead</a:t>
            </a:r>
            <a:r>
              <a:rPr lang="en-US" sz="2800" dirty="0" smtClean="0"/>
              <a:t>()</a:t>
            </a:r>
            <a:r>
              <a:rPr lang="en-US" sz="2800" i="1" dirty="0" smtClean="0"/>
              <a:t>;</a:t>
            </a:r>
            <a:r>
              <a:rPr lang="en-US" sz="2800" dirty="0" smtClean="0"/>
              <a:t> </a:t>
            </a:r>
          </a:p>
          <a:p>
            <a:pPr eaLnBrk="1" hangingPunct="1">
              <a:buFontTx/>
              <a:buNone/>
            </a:pPr>
            <a:r>
              <a:rPr lang="en-US" sz="2800" dirty="0" smtClean="0"/>
              <a:t>    else </a:t>
            </a:r>
            <a:r>
              <a:rPr lang="en-US" sz="2800" dirty="0" err="1" smtClean="0"/>
              <a:t>syntax_error</a:t>
            </a:r>
            <a:r>
              <a:rPr lang="en-US" sz="2800" dirty="0" smtClean="0"/>
              <a:t>();</a:t>
            </a:r>
          </a:p>
          <a:p>
            <a:pPr eaLnBrk="1" hangingPunct="1">
              <a:buFontTx/>
              <a:buNone/>
            </a:pPr>
            <a:r>
              <a:rPr lang="en-US" sz="2800" dirty="0" smtClean="0"/>
              <a:t> }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5074823" y="3972904"/>
            <a:ext cx="3096344" cy="1994158"/>
            <a:chOff x="1835696" y="1948190"/>
            <a:chExt cx="3096344" cy="1994158"/>
          </a:xfrm>
        </p:grpSpPr>
        <p:sp>
          <p:nvSpPr>
            <p:cNvPr id="6" name="Retângulo 5"/>
            <p:cNvSpPr/>
            <p:nvPr/>
          </p:nvSpPr>
          <p:spPr>
            <a:xfrm>
              <a:off x="3203848" y="2420888"/>
              <a:ext cx="576064" cy="64807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3779912" y="2420888"/>
              <a:ext cx="576064" cy="6480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4355976" y="2420888"/>
              <a:ext cx="576064" cy="64807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1835696" y="2699628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3665462" y="1948190"/>
              <a:ext cx="804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tokens</a:t>
              </a:r>
              <a:endParaRPr lang="en-US" dirty="0"/>
            </a:p>
          </p:txBody>
        </p:sp>
        <p:cxnSp>
          <p:nvCxnSpPr>
            <p:cNvPr id="11" name="Conector de seta reta 10"/>
            <p:cNvCxnSpPr/>
            <p:nvPr/>
          </p:nvCxnSpPr>
          <p:spPr>
            <a:xfrm flipV="1">
              <a:off x="4067944" y="3153452"/>
              <a:ext cx="0" cy="39442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CaixaDeTexto 11"/>
            <p:cNvSpPr txBox="1"/>
            <p:nvPr/>
          </p:nvSpPr>
          <p:spPr>
            <a:xfrm>
              <a:off x="3491880" y="3573016"/>
              <a:ext cx="116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lookahead</a:t>
              </a:r>
              <a:endParaRPr lang="en-US" dirty="0"/>
            </a:p>
          </p:txBody>
        </p:sp>
        <p:cxnSp>
          <p:nvCxnSpPr>
            <p:cNvPr id="13" name="Conector de seta reta 12"/>
            <p:cNvCxnSpPr/>
            <p:nvPr/>
          </p:nvCxnSpPr>
          <p:spPr>
            <a:xfrm flipV="1">
              <a:off x="4644008" y="3140968"/>
              <a:ext cx="0" cy="39442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>
              <a:off x="4211960" y="3429000"/>
              <a:ext cx="2584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tângulo 14"/>
            <p:cNvSpPr/>
            <p:nvPr/>
          </p:nvSpPr>
          <p:spPr>
            <a:xfrm>
              <a:off x="2627784" y="2420888"/>
              <a:ext cx="576064" cy="64807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 err="1" smtClean="0"/>
              <a:t>Exemplo</a:t>
            </a:r>
            <a:r>
              <a:rPr lang="en-US" sz="4000" dirty="0" smtClean="0"/>
              <a:t>: Recursive descent parsing</a:t>
            </a:r>
            <a:endParaRPr lang="pt-BR" sz="4000" dirty="0" smtClean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642910" y="1571612"/>
            <a:ext cx="7772400" cy="41148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dirty="0" smtClean="0"/>
              <a:t>void stmt() {  </a:t>
            </a:r>
            <a:br>
              <a:rPr lang="en-US" sz="2000" dirty="0" smtClean="0"/>
            </a:br>
            <a:r>
              <a:rPr lang="en-US" sz="2000" dirty="0" smtClean="0"/>
              <a:t>switch (</a:t>
            </a:r>
            <a:r>
              <a:rPr lang="en-US" sz="2000" dirty="0" err="1" smtClean="0"/>
              <a:t>lookahead</a:t>
            </a:r>
            <a:r>
              <a:rPr lang="en-US" sz="2000" dirty="0" smtClean="0"/>
              <a:t>) {</a:t>
            </a:r>
            <a:br>
              <a:rPr lang="en-US" sz="2000" dirty="0" smtClean="0"/>
            </a:br>
            <a:r>
              <a:rPr lang="en-US" sz="2000" dirty="0" smtClean="0"/>
              <a:t>  case TO_IF: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dirty="0" smtClean="0"/>
              <a:t>         match(TO_IF); match(TO_OP); </a:t>
            </a:r>
            <a:r>
              <a:rPr lang="en-US" sz="2000" b="1" dirty="0" err="1" smtClean="0"/>
              <a:t>expr</a:t>
            </a:r>
            <a:r>
              <a:rPr lang="en-US" sz="2000" dirty="0" smtClean="0"/>
              <a:t>(); match(TO_CL); 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dirty="0" smtClean="0"/>
              <a:t>         stmt(); break;</a:t>
            </a:r>
          </a:p>
          <a:p>
            <a:pPr>
              <a:lnSpc>
                <a:spcPct val="90000"/>
              </a:lnSpc>
              <a:buNone/>
            </a:pPr>
            <a:r>
              <a:rPr lang="en-US" sz="2000" dirty="0" smtClean="0"/>
              <a:t>      case TO_FOR: </a:t>
            </a:r>
          </a:p>
          <a:p>
            <a:pPr>
              <a:lnSpc>
                <a:spcPct val="90000"/>
              </a:lnSpc>
              <a:buNone/>
            </a:pPr>
            <a:r>
              <a:rPr lang="en-US" sz="2000" dirty="0" smtClean="0"/>
              <a:t>         match(TO_FOR); match(TO_OP); </a:t>
            </a:r>
            <a:r>
              <a:rPr lang="en-US" sz="2000" b="1" dirty="0" err="1" smtClean="0"/>
              <a:t>optexpr</a:t>
            </a:r>
            <a:r>
              <a:rPr lang="en-US" sz="2000" dirty="0" smtClean="0"/>
              <a:t>(); </a:t>
            </a:r>
          </a:p>
          <a:p>
            <a:pPr>
              <a:lnSpc>
                <a:spcPct val="90000"/>
              </a:lnSpc>
              <a:buNone/>
            </a:pPr>
            <a:r>
              <a:rPr lang="en-US" sz="2000" dirty="0" smtClean="0"/>
              <a:t>         match(TO_SEMI_COL);  </a:t>
            </a:r>
            <a:r>
              <a:rPr lang="en-US" sz="2000" b="1" dirty="0" err="1" smtClean="0"/>
              <a:t>optexpr</a:t>
            </a:r>
            <a:r>
              <a:rPr lang="en-US" sz="2000" dirty="0" smtClean="0"/>
              <a:t>();  </a:t>
            </a:r>
          </a:p>
          <a:p>
            <a:pPr>
              <a:lnSpc>
                <a:spcPct val="90000"/>
              </a:lnSpc>
              <a:buNone/>
            </a:pPr>
            <a:r>
              <a:rPr lang="en-US" sz="2000" dirty="0" smtClean="0"/>
              <a:t>         match(TO_SEMI_COL); </a:t>
            </a:r>
            <a:r>
              <a:rPr lang="en-US" sz="2000" b="1" dirty="0" err="1" smtClean="0"/>
              <a:t>optexpr</a:t>
            </a:r>
            <a:r>
              <a:rPr lang="en-US" sz="2000" dirty="0" smtClean="0"/>
              <a:t>();</a:t>
            </a:r>
          </a:p>
          <a:p>
            <a:pPr>
              <a:lnSpc>
                <a:spcPct val="90000"/>
              </a:lnSpc>
              <a:buNone/>
            </a:pPr>
            <a:r>
              <a:rPr lang="en-US" sz="2000" dirty="0" smtClean="0"/>
              <a:t>         match(TO_CL); </a:t>
            </a:r>
            <a:r>
              <a:rPr lang="en-US" sz="2000" b="1" dirty="0" smtClean="0"/>
              <a:t>stmt</a:t>
            </a:r>
            <a:r>
              <a:rPr lang="en-US" sz="2000" dirty="0" smtClean="0"/>
              <a:t>(); break;</a:t>
            </a:r>
            <a:br>
              <a:rPr lang="en-US" sz="2000" dirty="0" smtClean="0"/>
            </a:br>
            <a:r>
              <a:rPr lang="en-US" sz="2000" dirty="0" smtClean="0"/>
              <a:t>…</a:t>
            </a:r>
            <a:br>
              <a:rPr lang="en-US" sz="2000" dirty="0" smtClean="0"/>
            </a:br>
            <a:r>
              <a:rPr lang="en-US" sz="2000" dirty="0" smtClean="0"/>
              <a:t>  default: </a:t>
            </a:r>
            <a:r>
              <a:rPr lang="en-US" sz="2000" dirty="0" err="1" smtClean="0"/>
              <a:t>syntax_error</a:t>
            </a:r>
            <a:r>
              <a:rPr lang="en-US" sz="2000" dirty="0" smtClean="0"/>
              <a:t>();</a:t>
            </a:r>
          </a:p>
          <a:p>
            <a:pPr>
              <a:lnSpc>
                <a:spcPct val="90000"/>
              </a:lnSpc>
              <a:buNone/>
            </a:pPr>
            <a:r>
              <a:rPr lang="en-US" sz="2000" dirty="0" smtClean="0"/>
              <a:t>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dirty="0" smtClean="0"/>
              <a:t>}</a:t>
            </a: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3643306" y="5357826"/>
            <a:ext cx="5143536" cy="1214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1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stmt </a:t>
            </a:r>
            <a:r>
              <a:rPr kumimoji="0" lang="pt-B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if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(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expr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)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stmt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             |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for ( 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optexpr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; 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optexpr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; 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optexpr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)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stmt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             |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…</a:t>
            </a:r>
            <a:endParaRPr kumimoji="0" lang="pt-BR" sz="2000" b="1" i="0" u="none" strike="noStrike" kern="1200" cap="none" spc="0" normalizeH="0" baseline="0" noProof="0" dirty="0" smtClean="0">
              <a:ln>
                <a:noFill/>
              </a:ln>
              <a:solidFill>
                <a:srgbClr val="262699"/>
              </a:solidFill>
              <a:effectLst/>
              <a:uLnTx/>
              <a:uFillTx/>
              <a:latin typeface="+mn-lt"/>
              <a:ea typeface="+mn-ea"/>
              <a:cs typeface="+mn-cs"/>
              <a:sym typeface="Wingdings" pitchFamily="-111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Letter Gothic" pitchFamily="49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4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01080" cy="4525963"/>
          </a:xfrm>
        </p:spPr>
        <p:txBody>
          <a:bodyPr/>
          <a:lstStyle/>
          <a:p>
            <a:r>
              <a:rPr lang="pt-BR" dirty="0" smtClean="0"/>
              <a:t>Modifique a função </a:t>
            </a:r>
            <a:r>
              <a:rPr lang="pt-BR" dirty="0" err="1" smtClean="0"/>
              <a:t>stmt</a:t>
            </a:r>
            <a:r>
              <a:rPr lang="pt-BR" dirty="0" smtClean="0"/>
              <a:t> para chamar </a:t>
            </a:r>
            <a:r>
              <a:rPr lang="pt-BR" dirty="0" err="1" smtClean="0"/>
              <a:t>expr</a:t>
            </a:r>
            <a:r>
              <a:rPr lang="pt-BR" dirty="0"/>
              <a:t> </a:t>
            </a:r>
            <a:r>
              <a:rPr lang="pt-BR" dirty="0" smtClean="0"/>
              <a:t>diretamente ao invés de </a:t>
            </a:r>
            <a:r>
              <a:rPr lang="pt-BR" dirty="0" err="1" smtClean="0"/>
              <a:t>optexpr</a:t>
            </a:r>
            <a:r>
              <a:rPr lang="pt-BR" dirty="0"/>
              <a:t> </a:t>
            </a:r>
            <a:r>
              <a:rPr lang="pt-BR" dirty="0" smtClean="0"/>
              <a:t>(resolvendo, assim, a produção com </a:t>
            </a:r>
            <a:r>
              <a:rPr lang="pt-BR" dirty="0" err="1" smtClean="0"/>
              <a:t>epsilon</a:t>
            </a:r>
            <a:r>
              <a:rPr lang="pt-BR" dirty="0" smtClean="0"/>
              <a:t>).</a:t>
            </a:r>
            <a:endParaRPr lang="pt-BR" dirty="0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2562625" y="4221088"/>
            <a:ext cx="3357586" cy="6429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optexpr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expr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itchFamily="-111" charset="2"/>
              </a:rPr>
              <a:t></a:t>
            </a:r>
            <a:endParaRPr kumimoji="0" lang="pt-B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Letter Gothic" pitchFamily="49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 err="1" smtClean="0"/>
              <a:t>Resposta</a:t>
            </a:r>
            <a:endParaRPr lang="pt-BR" sz="4000" dirty="0" smtClean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571612"/>
            <a:ext cx="8535892" cy="41148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dirty="0" smtClean="0"/>
              <a:t>void stmt() {  </a:t>
            </a:r>
            <a:br>
              <a:rPr lang="en-US" sz="2000" dirty="0" smtClean="0"/>
            </a:br>
            <a:r>
              <a:rPr lang="en-US" sz="2000" dirty="0" smtClean="0"/>
              <a:t>switch (</a:t>
            </a:r>
            <a:r>
              <a:rPr lang="en-US" sz="2000" dirty="0" err="1" smtClean="0"/>
              <a:t>lookahead</a:t>
            </a:r>
            <a:r>
              <a:rPr lang="en-US" sz="2000" dirty="0" smtClean="0"/>
              <a:t>) {</a:t>
            </a:r>
            <a:br>
              <a:rPr lang="en-US" sz="2000" dirty="0" smtClean="0"/>
            </a:br>
            <a:r>
              <a:rPr lang="en-US" sz="2000" dirty="0" smtClean="0"/>
              <a:t>  case TO_IF: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dirty="0" smtClean="0"/>
              <a:t>         match(TO_IF); match(TO_OP); </a:t>
            </a:r>
            <a:r>
              <a:rPr lang="en-US" sz="2000" b="1" dirty="0" err="1" smtClean="0"/>
              <a:t>expr</a:t>
            </a:r>
            <a:r>
              <a:rPr lang="en-US" sz="2000" dirty="0" smtClean="0"/>
              <a:t>(); match(TO_CL); 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dirty="0" smtClean="0"/>
              <a:t>         stmt(); break;</a:t>
            </a:r>
          </a:p>
          <a:p>
            <a:pPr>
              <a:lnSpc>
                <a:spcPct val="90000"/>
              </a:lnSpc>
              <a:buNone/>
            </a:pPr>
            <a:r>
              <a:rPr lang="en-US" sz="2000" dirty="0" smtClean="0"/>
              <a:t>      case TO_FOR: </a:t>
            </a:r>
          </a:p>
          <a:p>
            <a:pPr>
              <a:lnSpc>
                <a:spcPct val="90000"/>
              </a:lnSpc>
              <a:buNone/>
            </a:pPr>
            <a:r>
              <a:rPr lang="en-US" sz="2000" dirty="0" smtClean="0"/>
              <a:t>         match(TO_FOR); match(TO_OP);  if (</a:t>
            </a:r>
            <a:r>
              <a:rPr lang="en-US" sz="2000" dirty="0" err="1" smtClean="0"/>
              <a:t>lookahead</a:t>
            </a:r>
            <a:r>
              <a:rPr lang="en-US" sz="2000" dirty="0" smtClean="0"/>
              <a:t> != TO_SEMI_COL) </a:t>
            </a:r>
            <a:r>
              <a:rPr lang="en-US" sz="2000" b="1" dirty="0" err="1" smtClean="0"/>
              <a:t>expr</a:t>
            </a:r>
            <a:r>
              <a:rPr lang="en-US" sz="2000" dirty="0" smtClean="0"/>
              <a:t>(); </a:t>
            </a:r>
          </a:p>
          <a:p>
            <a:pPr>
              <a:lnSpc>
                <a:spcPct val="90000"/>
              </a:lnSpc>
              <a:buNone/>
            </a:pPr>
            <a:r>
              <a:rPr lang="en-US" sz="2000" dirty="0" smtClean="0"/>
              <a:t>         match(TO_SEMI_COL); if (</a:t>
            </a:r>
            <a:r>
              <a:rPr lang="en-US" sz="2000" dirty="0" err="1" smtClean="0"/>
              <a:t>lookahead</a:t>
            </a:r>
            <a:r>
              <a:rPr lang="en-US" sz="2000" dirty="0" smtClean="0"/>
              <a:t> != TO_SEMI_COL) </a:t>
            </a:r>
            <a:r>
              <a:rPr lang="en-US" sz="2000" b="1" dirty="0" err="1" smtClean="0"/>
              <a:t>expr</a:t>
            </a:r>
            <a:r>
              <a:rPr lang="en-US" sz="2000" dirty="0" smtClean="0"/>
              <a:t>(); </a:t>
            </a:r>
          </a:p>
          <a:p>
            <a:pPr>
              <a:lnSpc>
                <a:spcPct val="90000"/>
              </a:lnSpc>
              <a:buNone/>
            </a:pPr>
            <a:r>
              <a:rPr lang="en-US" sz="2000" dirty="0" smtClean="0"/>
              <a:t>         match(TO_SEMI_COL); if (</a:t>
            </a:r>
            <a:r>
              <a:rPr lang="en-US" sz="2000" dirty="0" err="1" smtClean="0"/>
              <a:t>lookahead</a:t>
            </a:r>
            <a:r>
              <a:rPr lang="en-US" sz="2000" dirty="0" smtClean="0"/>
              <a:t> != TO_CL) </a:t>
            </a:r>
            <a:r>
              <a:rPr lang="en-US" sz="2000" b="1" dirty="0" err="1" smtClean="0"/>
              <a:t>expr</a:t>
            </a:r>
            <a:r>
              <a:rPr lang="en-US" sz="2000" dirty="0" smtClean="0"/>
              <a:t>(); </a:t>
            </a:r>
          </a:p>
          <a:p>
            <a:pPr>
              <a:lnSpc>
                <a:spcPct val="90000"/>
              </a:lnSpc>
              <a:buNone/>
            </a:pPr>
            <a:r>
              <a:rPr lang="en-US" sz="2000" dirty="0" smtClean="0"/>
              <a:t>         match(TO_CL); </a:t>
            </a:r>
            <a:r>
              <a:rPr lang="en-US" sz="2000" b="1" dirty="0" smtClean="0"/>
              <a:t>stmt</a:t>
            </a:r>
            <a:r>
              <a:rPr lang="en-US" sz="2000" dirty="0" smtClean="0"/>
              <a:t>(); break;</a:t>
            </a:r>
            <a:br>
              <a:rPr lang="en-US" sz="2000" dirty="0" smtClean="0"/>
            </a:br>
            <a:r>
              <a:rPr lang="en-US" sz="2000" dirty="0" smtClean="0"/>
              <a:t> …</a:t>
            </a:r>
            <a:br>
              <a:rPr lang="en-US" sz="2000" dirty="0" smtClean="0"/>
            </a:br>
            <a:r>
              <a:rPr lang="en-US" sz="2000" dirty="0" smtClean="0"/>
              <a:t>  default: </a:t>
            </a:r>
            <a:r>
              <a:rPr lang="en-US" sz="2000" dirty="0" err="1" smtClean="0"/>
              <a:t>syntax_error</a:t>
            </a:r>
            <a:r>
              <a:rPr lang="en-US" sz="2000" dirty="0" smtClean="0"/>
              <a:t>();</a:t>
            </a:r>
          </a:p>
          <a:p>
            <a:pPr>
              <a:lnSpc>
                <a:spcPct val="90000"/>
              </a:lnSpc>
              <a:buNone/>
            </a:pPr>
            <a:r>
              <a:rPr lang="en-US" sz="2000" dirty="0" smtClean="0"/>
              <a:t>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dirty="0" smtClean="0"/>
              <a:t>}</a:t>
            </a: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3643306" y="5357826"/>
            <a:ext cx="5143536" cy="1214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1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stmt </a:t>
            </a:r>
            <a:r>
              <a:rPr kumimoji="0" lang="pt-B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if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(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expr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)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stmt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             |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for ( 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optexpr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; 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optexpr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; 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optexpr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)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stmt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             |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…</a:t>
            </a:r>
            <a:endParaRPr kumimoji="0" lang="pt-BR" sz="2000" b="1" i="0" u="none" strike="noStrike" kern="1200" cap="none" spc="0" normalizeH="0" baseline="0" noProof="0" dirty="0" smtClean="0">
              <a:ln>
                <a:noFill/>
              </a:ln>
              <a:solidFill>
                <a:srgbClr val="262699"/>
              </a:solidFill>
              <a:effectLst/>
              <a:uLnTx/>
              <a:uFillTx/>
              <a:latin typeface="+mn-lt"/>
              <a:ea typeface="+mn-ea"/>
              <a:cs typeface="+mn-cs"/>
              <a:sym typeface="Wingdings" pitchFamily="-111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Letter Gothic" pitchFamily="49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5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Implemente a função recursiva para </a:t>
            </a:r>
            <a:r>
              <a:rPr lang="pt-BR" i="1" dirty="0" err="1" smtClean="0"/>
              <a:t>factor</a:t>
            </a:r>
            <a:endParaRPr lang="pt-BR" i="1" dirty="0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928794" y="2714620"/>
            <a:ext cx="4357718" cy="714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 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factor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digit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(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expr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Resposta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Implemente a </a:t>
            </a:r>
            <a:r>
              <a:rPr lang="pt-BR" dirty="0"/>
              <a:t>função recursiva </a:t>
            </a:r>
            <a:r>
              <a:rPr lang="pt-BR" dirty="0" smtClean="0"/>
              <a:t>para </a:t>
            </a:r>
            <a:r>
              <a:rPr lang="pt-BR" i="1" dirty="0" err="1" smtClean="0"/>
              <a:t>factor</a:t>
            </a:r>
            <a:endParaRPr lang="pt-BR" i="1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85786" y="2643182"/>
            <a:ext cx="7772400" cy="3043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void factor( ) {  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switch (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lookahead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{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case TO_OP: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    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match(TO_OP); </a:t>
            </a:r>
            <a:r>
              <a:rPr kumimoji="0" lang="en-US" sz="2400" b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(); match(TO_CL);  break;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case TO_DIGIT: match(TO_DIGIT); break;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default: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syntax_error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dirty="0" err="1" smtClean="0"/>
              <a:t>Problema</a:t>
            </a:r>
            <a:r>
              <a:rPr lang="en-US" dirty="0" smtClean="0"/>
              <a:t> do parser </a:t>
            </a:r>
            <a:r>
              <a:rPr lang="en-US" dirty="0" err="1" smtClean="0"/>
              <a:t>recursivo</a:t>
            </a:r>
            <a:r>
              <a:rPr lang="en-US" dirty="0" smtClean="0"/>
              <a:t> </a:t>
            </a:r>
            <a:r>
              <a:rPr lang="en-US" dirty="0" err="1" smtClean="0"/>
              <a:t>descendente</a:t>
            </a:r>
            <a:endParaRPr lang="pt-BR" dirty="0" smtClean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27373"/>
            <a:ext cx="8229600" cy="4525963"/>
          </a:xfrm>
        </p:spPr>
        <p:txBody>
          <a:bodyPr/>
          <a:lstStyle/>
          <a:p>
            <a:r>
              <a:rPr lang="pt-BR" dirty="0" smtClean="0"/>
              <a:t>Recursão à esquerda leva a loop infinito: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expr </a:t>
            </a:r>
            <a:r>
              <a:rPr lang="pt-BR" dirty="0">
                <a:solidFill>
                  <a:schemeClr val="dk1"/>
                </a:solidFill>
                <a:latin typeface="Wingdings 3" pitchFamily="-111" charset="2"/>
              </a:rPr>
              <a:t>g</a:t>
            </a:r>
            <a:r>
              <a:rPr lang="en-US" dirty="0" smtClean="0">
                <a:sym typeface="Wingdings" pitchFamily="-111" charset="2"/>
              </a:rPr>
              <a:t> expr + term | term</a:t>
            </a:r>
            <a:br>
              <a:rPr lang="en-US" dirty="0" smtClean="0">
                <a:sym typeface="Wingdings" pitchFamily="-111" charset="2"/>
              </a:rPr>
            </a:br>
            <a:r>
              <a:rPr lang="en-US" dirty="0" smtClean="0">
                <a:sym typeface="Wingdings" pitchFamily="-111" charset="2"/>
              </a:rPr>
              <a:t/>
            </a:r>
            <a:br>
              <a:rPr lang="en-US" dirty="0" smtClean="0">
                <a:sym typeface="Wingdings" pitchFamily="-111" charset="2"/>
              </a:rPr>
            </a:br>
            <a:r>
              <a:rPr lang="en-US" dirty="0" smtClean="0">
                <a:sym typeface="Wingdings" pitchFamily="-111" charset="2"/>
              </a:rPr>
              <a:t/>
            </a:r>
            <a:br>
              <a:rPr lang="en-US" dirty="0" smtClean="0">
                <a:sym typeface="Wingdings" pitchFamily="-111" charset="2"/>
              </a:rPr>
            </a:br>
            <a:endParaRPr lang="en-US" dirty="0" smtClean="0">
              <a:sym typeface="Wingdings" pitchFamily="-111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9128" y="4077072"/>
            <a:ext cx="607223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200" dirty="0" smtClean="0"/>
              <a:t>O </a:t>
            </a:r>
            <a:r>
              <a:rPr lang="pt-BR" sz="3200" dirty="0" err="1" smtClean="0"/>
              <a:t>parser</a:t>
            </a:r>
            <a:r>
              <a:rPr lang="pt-BR" sz="3200" dirty="0" smtClean="0"/>
              <a:t> permanece aplicando a mesma produção sem consumir </a:t>
            </a:r>
            <a:r>
              <a:rPr lang="pt-BR" sz="3200" dirty="0" err="1" smtClean="0"/>
              <a:t>token</a:t>
            </a:r>
            <a:r>
              <a:rPr lang="pt-BR" sz="3200" dirty="0" smtClean="0"/>
              <a:t> algum!</a:t>
            </a:r>
          </a:p>
        </p:txBody>
      </p:sp>
    </p:spTree>
    <p:extLst>
      <p:ext uri="{BB962C8B-B14F-4D97-AF65-F5344CB8AC3E}">
        <p14:creationId xmlns:p14="http://schemas.microsoft.com/office/powerpoint/2010/main" val="50366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Solução</a:t>
            </a:r>
            <a:endParaRPr lang="pt-BR" dirty="0" smtClean="0"/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412776"/>
            <a:ext cx="7772400" cy="2266952"/>
          </a:xfrm>
        </p:spPr>
        <p:txBody>
          <a:bodyPr/>
          <a:lstStyle/>
          <a:p>
            <a:r>
              <a:rPr lang="pt-BR" dirty="0" smtClean="0">
                <a:sym typeface="Wingdings" pitchFamily="-111" charset="2"/>
              </a:rPr>
              <a:t>Elimine recursão a esquerda com reescrita</a:t>
            </a:r>
          </a:p>
          <a:p>
            <a:r>
              <a:rPr lang="pt-BR" dirty="0" smtClean="0">
                <a:sym typeface="Symbol" pitchFamily="-111" charset="2"/>
              </a:rPr>
              <a:t>Exemplo (“</a:t>
            </a:r>
            <a:r>
              <a:rPr lang="pt-BR" dirty="0" err="1" smtClean="0">
                <a:sym typeface="Symbol" pitchFamily="-111" charset="2"/>
              </a:rPr>
              <a:t>ba</a:t>
            </a:r>
            <a:r>
              <a:rPr lang="pt-BR" dirty="0" smtClean="0">
                <a:sym typeface="Symbol" pitchFamily="-111" charset="2"/>
              </a:rPr>
              <a:t>...a”)</a:t>
            </a:r>
          </a:p>
          <a:p>
            <a:pPr lvl="1"/>
            <a:r>
              <a:rPr lang="pt-BR" dirty="0" smtClean="0">
                <a:sym typeface="Wingdings" pitchFamily="-111" charset="2"/>
              </a:rPr>
              <a:t>Reescreva </a:t>
            </a:r>
            <a:r>
              <a:rPr lang="en-US" dirty="0" smtClean="0">
                <a:sym typeface="Wingdings" pitchFamily="-111" charset="2"/>
              </a:rPr>
              <a:t>A </a:t>
            </a:r>
            <a:r>
              <a:rPr lang="pt-BR" dirty="0" smtClean="0">
                <a:latin typeface="Wingdings 3" pitchFamily="-111" charset="2"/>
              </a:rPr>
              <a:t>g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dirty="0" err="1" smtClean="0">
                <a:sym typeface="Wingdings" pitchFamily="-111" charset="2"/>
              </a:rPr>
              <a:t>Aa</a:t>
            </a:r>
            <a:r>
              <a:rPr lang="en-US" dirty="0" smtClean="0">
                <a:sym typeface="Wingdings" pitchFamily="-111" charset="2"/>
              </a:rPr>
              <a:t> | b </a:t>
            </a:r>
            <a:r>
              <a:rPr lang="en-US" dirty="0" err="1" smtClean="0">
                <a:sym typeface="Wingdings" pitchFamily="-111" charset="2"/>
              </a:rPr>
              <a:t>como</a:t>
            </a:r>
            <a:r>
              <a:rPr lang="en-US" dirty="0" smtClean="0">
                <a:sym typeface="Wingdings" pitchFamily="-111" charset="2"/>
              </a:rPr>
              <a:t>:</a:t>
            </a:r>
            <a:br>
              <a:rPr lang="en-US" dirty="0" smtClean="0">
                <a:sym typeface="Wingdings" pitchFamily="-111" charset="2"/>
              </a:rPr>
            </a:br>
            <a:r>
              <a:rPr lang="en-US" dirty="0" smtClean="0">
                <a:sym typeface="Wingdings" pitchFamily="-111" charset="2"/>
              </a:rPr>
              <a:t>	</a:t>
            </a:r>
            <a:endParaRPr lang="en-US" dirty="0" smtClean="0">
              <a:sym typeface="Symbol" pitchFamily="-111" charset="2"/>
            </a:endParaRPr>
          </a:p>
          <a:p>
            <a:endParaRPr lang="pt-BR" dirty="0" smtClean="0">
              <a:sym typeface="Symbol" pitchFamily="-111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2976" y="5013176"/>
            <a:ext cx="7000924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200" dirty="0" smtClean="0"/>
              <a:t>Na prática, porém, trabalhoso devido a regras de precedência e associatividade.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157" y="3429000"/>
            <a:ext cx="2216727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dirty="0" smtClean="0">
                <a:sym typeface="Wingdings" pitchFamily="-111" charset="2"/>
              </a:rPr>
              <a:t>A </a:t>
            </a:r>
            <a:r>
              <a:rPr lang="pt-BR" sz="3200" dirty="0" smtClean="0">
                <a:latin typeface="Wingdings 3" pitchFamily="-111" charset="2"/>
              </a:rPr>
              <a:t>g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dirty="0" err="1" smtClean="0">
                <a:sym typeface="Wingdings" pitchFamily="-111" charset="2"/>
              </a:rPr>
              <a:t>bR</a:t>
            </a:r>
            <a:r>
              <a:rPr lang="en-US" sz="3200" dirty="0" smtClean="0">
                <a:sym typeface="Wingdings" pitchFamily="-111" charset="2"/>
              </a:rPr>
              <a:t/>
            </a:r>
            <a:br>
              <a:rPr lang="en-US" sz="3200" dirty="0" smtClean="0">
                <a:sym typeface="Wingdings" pitchFamily="-111" charset="2"/>
              </a:rPr>
            </a:br>
            <a:r>
              <a:rPr lang="en-US" sz="3200" dirty="0" smtClean="0">
                <a:sym typeface="Wingdings" pitchFamily="-111" charset="2"/>
              </a:rPr>
              <a:t>R </a:t>
            </a:r>
            <a:r>
              <a:rPr lang="pt-BR" sz="3200" dirty="0" smtClean="0">
                <a:latin typeface="Wingdings 3" pitchFamily="-111" charset="2"/>
              </a:rPr>
              <a:t>g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dirty="0" err="1" smtClean="0">
                <a:sym typeface="Wingdings" pitchFamily="-111" charset="2"/>
              </a:rPr>
              <a:t>aR</a:t>
            </a:r>
            <a:r>
              <a:rPr lang="en-US" sz="3200" dirty="0" smtClean="0">
                <a:sym typeface="Wingdings" pitchFamily="-111" charset="2"/>
              </a:rPr>
              <a:t> | </a:t>
            </a:r>
            <a:r>
              <a:rPr lang="en-US" sz="3200" dirty="0" smtClean="0">
                <a:sym typeface="Symbol" pitchFamily="-111" charset="2"/>
              </a:rPr>
              <a:t>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79367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6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Elimine recursões a esquerda</a:t>
            </a:r>
            <a:endParaRPr lang="pt-BR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755576" y="2342869"/>
            <a:ext cx="7596136" cy="23734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expr </a:t>
            </a: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expr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+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term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expr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–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term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term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term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term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*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factor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term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/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factor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factor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i="1" dirty="0">
                <a:sym typeface="Wingdings" pitchFamily="-111" charset="2"/>
              </a:rPr>
              <a:t>f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actor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digit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(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expr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digit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0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1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2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3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4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5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6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7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8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9</a:t>
            </a:r>
            <a:endParaRPr kumimoji="0" lang="pt-B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Letter Gothic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606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Tentativa...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Elimine recursões a esquerda</a:t>
            </a:r>
            <a:endParaRPr lang="pt-BR" dirty="0"/>
          </a:p>
        </p:txBody>
      </p:sp>
      <p:sp>
        <p:nvSpPr>
          <p:cNvPr id="6" name="Rectangle 5"/>
          <p:cNvSpPr/>
          <p:nvPr/>
        </p:nvSpPr>
        <p:spPr>
          <a:xfrm>
            <a:off x="3772783" y="5456974"/>
            <a:ext cx="3442704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200" dirty="0" smtClean="0"/>
              <a:t>Modifica regra de associatividade.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1680" y="5672417"/>
            <a:ext cx="1896609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t-BR" sz="3600" dirty="0" smtClean="0">
                <a:solidFill>
                  <a:srgbClr val="FF0000"/>
                </a:solidFill>
              </a:rPr>
              <a:t>Incorreto!</a:t>
            </a:r>
            <a:endParaRPr lang="pt-BR" sz="3600" dirty="0"/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755576" y="2342869"/>
            <a:ext cx="7596136" cy="23734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expr </a:t>
            </a: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lang="en-US" sz="3200" i="1" dirty="0">
                <a:sym typeface="Wingdings" pitchFamily="-111" charset="2"/>
              </a:rPr>
              <a:t>term </a:t>
            </a:r>
            <a:r>
              <a:rPr lang="en-US" sz="3200" b="1" dirty="0">
                <a:solidFill>
                  <a:srgbClr val="262699"/>
                </a:solidFill>
                <a:sym typeface="Wingdings" pitchFamily="-111" charset="2"/>
              </a:rPr>
              <a:t>+</a:t>
            </a:r>
            <a:r>
              <a:rPr lang="en-US" sz="3200" i="1" dirty="0" smtClean="0">
                <a:sym typeface="Wingdings" pitchFamily="-111" charset="2"/>
              </a:rPr>
              <a:t> expr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| </a:t>
            </a:r>
            <a:r>
              <a:rPr lang="en-US" sz="3200" i="1" dirty="0">
                <a:sym typeface="Wingdings" pitchFamily="-111" charset="2"/>
              </a:rPr>
              <a:t>term </a:t>
            </a:r>
            <a:r>
              <a:rPr lang="en-US" sz="3200" b="1" dirty="0" smtClean="0">
                <a:solidFill>
                  <a:srgbClr val="262699"/>
                </a:solidFill>
                <a:sym typeface="Wingdings" pitchFamily="-111" charset="2"/>
              </a:rPr>
              <a:t>–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lang="en-US" sz="3200" i="1" dirty="0">
                <a:sym typeface="Wingdings" pitchFamily="-111" charset="2"/>
              </a:rPr>
              <a:t>expr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|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term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term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factor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lang="en-US" sz="3200" b="1" dirty="0" smtClean="0">
                <a:solidFill>
                  <a:srgbClr val="262699"/>
                </a:solidFill>
                <a:sym typeface="Wingdings" pitchFamily="-111" charset="2"/>
              </a:rPr>
              <a:t>*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i="1" dirty="0" smtClean="0">
                <a:sym typeface="Wingdings" pitchFamily="-111" charset="2"/>
              </a:rPr>
              <a:t>term</a:t>
            </a:r>
            <a:r>
              <a:rPr lang="en-US" sz="3200" dirty="0" smtClean="0">
                <a:sym typeface="Wingdings" pitchFamily="-111" charset="2"/>
              </a:rPr>
              <a:t>|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factor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lang="en-US" sz="3200" b="1" dirty="0" smtClean="0">
                <a:solidFill>
                  <a:srgbClr val="262699"/>
                </a:solidFill>
                <a:sym typeface="Wingdings" pitchFamily="-111" charset="2"/>
              </a:rPr>
              <a:t>/</a:t>
            </a:r>
            <a:r>
              <a:rPr lang="en-US" sz="3200" dirty="0" smtClean="0">
                <a:sym typeface="Wingdings" pitchFamily="-111" charset="2"/>
              </a:rPr>
              <a:t> </a:t>
            </a:r>
            <a:r>
              <a:rPr lang="en-US" sz="3200" i="1" dirty="0" smtClean="0">
                <a:sym typeface="Wingdings" pitchFamily="-111" charset="2"/>
              </a:rPr>
              <a:t>term</a:t>
            </a:r>
            <a:r>
              <a:rPr lang="en-US" sz="3200" dirty="0" smtClean="0">
                <a:sym typeface="Wingdings" pitchFamily="-111" charset="2"/>
              </a:rPr>
              <a:t>|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factor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i="1" dirty="0">
                <a:sym typeface="Wingdings" pitchFamily="-111" charset="2"/>
              </a:rPr>
              <a:t>f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actor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digit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(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expr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digit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0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1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2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3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4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5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6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7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8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99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9</a:t>
            </a:r>
            <a:endParaRPr kumimoji="0" lang="pt-B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Letter Gothic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88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IF688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Dois formalismos são de interesse em IF688</a:t>
            </a:r>
          </a:p>
          <a:p>
            <a:pPr lvl="1"/>
            <a:r>
              <a:rPr lang="pt-BR" dirty="0" smtClean="0"/>
              <a:t>Linguagens Regulares </a:t>
            </a:r>
          </a:p>
          <a:p>
            <a:pPr lvl="1"/>
            <a:r>
              <a:rPr lang="pt-BR" dirty="0" smtClean="0"/>
              <a:t>Linguagens Livre de Contexto</a:t>
            </a:r>
          </a:p>
          <a:p>
            <a:endParaRPr lang="en-US" dirty="0"/>
          </a:p>
        </p:txBody>
      </p:sp>
      <p:pic>
        <p:nvPicPr>
          <p:cNvPr id="4" name="Picture 2" descr="http://upload.wikimedia.org/wikipedia/commons/thumb/a/a3/Hierarquia_de_Chomsky.PNG/350px-Hierarquia_de_Chomsk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319917"/>
            <a:ext cx="333375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3042616" y="5961515"/>
            <a:ext cx="236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Hierarquia de Chomsky</a:t>
            </a:r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539552" y="4942909"/>
            <a:ext cx="198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Nondeterministic</a:t>
            </a:r>
            <a:r>
              <a:rPr lang="pt-BR" dirty="0" smtClean="0"/>
              <a:t> </a:t>
            </a:r>
            <a:r>
              <a:rPr lang="pt-BR" dirty="0" err="1" smtClean="0"/>
              <a:t>Finite</a:t>
            </a:r>
            <a:r>
              <a:rPr lang="pt-BR" dirty="0" smtClean="0"/>
              <a:t> </a:t>
            </a:r>
            <a:r>
              <a:rPr lang="pt-BR" dirty="0" err="1" smtClean="0"/>
              <a:t>Automata</a:t>
            </a:r>
            <a:endParaRPr lang="en-US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4676" y="4077072"/>
            <a:ext cx="1625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Pushdown</a:t>
            </a:r>
            <a:r>
              <a:rPr lang="pt-BR" dirty="0" smtClean="0"/>
              <a:t> </a:t>
            </a:r>
            <a:r>
              <a:rPr lang="pt-BR" dirty="0" err="1" smtClean="0"/>
              <a:t>Automata</a:t>
            </a:r>
            <a:endParaRPr lang="en-US" dirty="0"/>
          </a:p>
        </p:txBody>
      </p:sp>
      <p:cxnSp>
        <p:nvCxnSpPr>
          <p:cNvPr id="11" name="Conector reto 10"/>
          <p:cNvCxnSpPr/>
          <p:nvPr/>
        </p:nvCxnSpPr>
        <p:spPr>
          <a:xfrm flipH="1" flipV="1">
            <a:off x="2339752" y="4405754"/>
            <a:ext cx="1180062" cy="34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H="1" flipV="1">
            <a:off x="2339752" y="5229200"/>
            <a:ext cx="1180062" cy="34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Á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85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213"/>
    </mc:Choice>
    <mc:Fallback>
      <p:transition spd="slow" advTm="156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611560" y="2924944"/>
            <a:ext cx="8136904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3200" dirty="0" smtClean="0"/>
              <a:t>Modificação manual é muitas vezes trabalhosa! Outros tipos de </a:t>
            </a:r>
            <a:r>
              <a:rPr lang="pt-BR" sz="3200" dirty="0" err="1" smtClean="0"/>
              <a:t>parsers</a:t>
            </a:r>
            <a:r>
              <a:rPr lang="pt-BR" sz="3200" dirty="0" smtClean="0"/>
              <a:t> permitem definir regras de precedência em produções.</a:t>
            </a:r>
          </a:p>
        </p:txBody>
      </p:sp>
    </p:spTree>
    <p:extLst>
      <p:ext uri="{BB962C8B-B14F-4D97-AF65-F5344CB8AC3E}">
        <p14:creationId xmlns:p14="http://schemas.microsoft.com/office/powerpoint/2010/main" val="291772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Construção da Árvore e Navegação </a:t>
            </a:r>
            <a:endParaRPr lang="en-US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2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pt-BR" dirty="0" smtClean="0"/>
              <a:t>Ainda não construímos um </a:t>
            </a:r>
            <a:r>
              <a:rPr lang="pt-BR" dirty="0" err="1" smtClean="0"/>
              <a:t>parser</a:t>
            </a:r>
            <a:endParaRPr lang="en-US" dirty="0"/>
          </a:p>
        </p:txBody>
      </p:sp>
      <p:grpSp>
        <p:nvGrpSpPr>
          <p:cNvPr id="4" name="Grupo 3"/>
          <p:cNvGrpSpPr/>
          <p:nvPr/>
        </p:nvGrpSpPr>
        <p:grpSpPr>
          <a:xfrm>
            <a:off x="1547664" y="2300760"/>
            <a:ext cx="2376264" cy="3216472"/>
            <a:chOff x="2951080" y="2636912"/>
            <a:chExt cx="2376264" cy="3216472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2951080" y="3985225"/>
              <a:ext cx="1196391" cy="230163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tokens</a:t>
              </a:r>
              <a:endParaRPr lang="pt-BR" dirty="0"/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3536197" y="3420211"/>
              <a:ext cx="1414220" cy="46691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2800" dirty="0" err="1" smtClean="0"/>
                <a:t>Lexer</a:t>
              </a:r>
              <a:endParaRPr lang="pt-BR" sz="4000" dirty="0"/>
            </a:p>
          </p:txBody>
        </p:sp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3721519" y="2636912"/>
              <a:ext cx="930915" cy="230163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fonte</a:t>
              </a:r>
              <a:endParaRPr lang="pt-BR" dirty="0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131896" y="4453500"/>
              <a:ext cx="2195448" cy="53578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2800" dirty="0" err="1" smtClean="0"/>
                <a:t>Reconhecedor</a:t>
              </a:r>
              <a:endParaRPr lang="pt-BR" sz="3200" dirty="0"/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3023088" y="5484052"/>
              <a:ext cx="2268992" cy="369332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pt-BR" dirty="0" smtClean="0">
                  <a:sym typeface="Wingdings"/>
                </a:rPr>
                <a:t> </a:t>
              </a:r>
              <a:endParaRPr lang="pt-BR" dirty="0"/>
            </a:p>
          </p:txBody>
        </p:sp>
        <p:sp>
          <p:nvSpPr>
            <p:cNvPr id="10" name="Down Arrow 31"/>
            <p:cNvSpPr/>
            <p:nvPr/>
          </p:nvSpPr>
          <p:spPr>
            <a:xfrm>
              <a:off x="4078709" y="3977162"/>
              <a:ext cx="214314" cy="35719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Down Arrow 32"/>
            <p:cNvSpPr/>
            <p:nvPr/>
          </p:nvSpPr>
          <p:spPr>
            <a:xfrm>
              <a:off x="4078709" y="2994102"/>
              <a:ext cx="214314" cy="35719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Down Arrow 33"/>
            <p:cNvSpPr/>
            <p:nvPr/>
          </p:nvSpPr>
          <p:spPr>
            <a:xfrm>
              <a:off x="4078709" y="5079484"/>
              <a:ext cx="214314" cy="35719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4644008" y="2304410"/>
            <a:ext cx="2341000" cy="3212822"/>
            <a:chOff x="2951080" y="2636912"/>
            <a:chExt cx="2341000" cy="3212822"/>
          </a:xfrm>
        </p:grpSpPr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951080" y="3985225"/>
              <a:ext cx="1196391" cy="230163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tokens</a:t>
              </a:r>
              <a:endParaRPr lang="pt-BR" dirty="0"/>
            </a:p>
          </p:txBody>
        </p:sp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3536197" y="3420211"/>
              <a:ext cx="1414220" cy="46691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2800" dirty="0" err="1" smtClean="0"/>
                <a:t>Lexer</a:t>
              </a:r>
              <a:endParaRPr lang="pt-BR" sz="4000" dirty="0"/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3721519" y="2636912"/>
              <a:ext cx="930915" cy="230163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fonte</a:t>
              </a:r>
              <a:endParaRPr lang="pt-BR" dirty="0"/>
            </a:p>
          </p:txBody>
        </p:sp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3536197" y="4453500"/>
              <a:ext cx="1414220" cy="40996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2800" b="1" dirty="0"/>
                <a:t>Parser</a:t>
              </a:r>
              <a:endParaRPr lang="pt-BR" sz="3200" b="1" dirty="0"/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3023088" y="5480402"/>
              <a:ext cx="2268992" cy="369332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pt-BR" dirty="0" smtClean="0"/>
                <a:t>Árvore Sintática</a:t>
              </a:r>
              <a:endParaRPr lang="pt-BR" dirty="0"/>
            </a:p>
          </p:txBody>
        </p:sp>
        <p:sp>
          <p:nvSpPr>
            <p:cNvPr id="19" name="Down Arrow 31"/>
            <p:cNvSpPr/>
            <p:nvPr/>
          </p:nvSpPr>
          <p:spPr>
            <a:xfrm>
              <a:off x="4078709" y="3977162"/>
              <a:ext cx="214314" cy="35719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Down Arrow 32"/>
            <p:cNvSpPr/>
            <p:nvPr/>
          </p:nvSpPr>
          <p:spPr>
            <a:xfrm>
              <a:off x="4078709" y="2994102"/>
              <a:ext cx="214314" cy="35719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Down Arrow 33"/>
            <p:cNvSpPr/>
            <p:nvPr/>
          </p:nvSpPr>
          <p:spPr>
            <a:xfrm>
              <a:off x="4078709" y="5079484"/>
              <a:ext cx="214314" cy="35719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9840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 smtClean="0"/>
              <a:t>Construção da Árvore Sintática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eaLnBrk="1" hangingPunct="1"/>
            <a:r>
              <a:rPr lang="pt-BR" dirty="0" smtClean="0"/>
              <a:t>É preciso definir tipos de dados para construir árvore sintática</a:t>
            </a:r>
          </a:p>
          <a:p>
            <a:pPr lvl="1"/>
            <a:r>
              <a:rPr lang="pt-BR" dirty="0" err="1" smtClean="0"/>
              <a:t>Parsing</a:t>
            </a:r>
            <a:r>
              <a:rPr lang="pt-BR" dirty="0" smtClean="0"/>
              <a:t> gera objetos destes tipos!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dirty="0"/>
              <a:t>E.g., classes para </a:t>
            </a:r>
            <a:r>
              <a:rPr lang="pt-BR" i="1" dirty="0" err="1"/>
              <a:t>expr</a:t>
            </a:r>
            <a:r>
              <a:rPr lang="pt-BR" dirty="0"/>
              <a:t> e </a:t>
            </a:r>
            <a:r>
              <a:rPr lang="pt-BR" i="1" dirty="0" err="1"/>
              <a:t>stmt</a:t>
            </a:r>
            <a:r>
              <a:rPr lang="pt-BR" i="1" dirty="0"/>
              <a:t> </a:t>
            </a:r>
            <a:r>
              <a:rPr lang="pt-BR" dirty="0"/>
              <a:t>no exemplo anterior</a:t>
            </a:r>
          </a:p>
          <a:p>
            <a:endParaRPr lang="pt-BR" dirty="0" smtClean="0"/>
          </a:p>
          <a:p>
            <a:pPr lvl="1"/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Árvore </a:t>
            </a:r>
            <a:r>
              <a:rPr lang="pt-BR" dirty="0" smtClean="0"/>
              <a:t>Abstrata (AST)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ym typeface="Wingdings" pitchFamily="-111" charset="2"/>
              </a:rPr>
              <a:t>AST ignora símbolos irrelevantes após </a:t>
            </a:r>
            <a:r>
              <a:rPr lang="pt-BR" dirty="0" err="1" smtClean="0">
                <a:sym typeface="Wingdings" pitchFamily="-111" charset="2"/>
              </a:rPr>
              <a:t>parsing</a:t>
            </a:r>
            <a:endParaRPr lang="pt-BR" dirty="0" smtClean="0">
              <a:sym typeface="Wingdings" pitchFamily="-111" charset="2"/>
            </a:endParaRPr>
          </a:p>
          <a:p>
            <a:pPr lvl="1"/>
            <a:r>
              <a:rPr lang="pt-BR" dirty="0" smtClean="0">
                <a:sym typeface="Wingdings" pitchFamily="-111" charset="2"/>
              </a:rPr>
              <a:t>E.g., parênteses, ponto-e-vírgula, etc.</a:t>
            </a:r>
          </a:p>
          <a:p>
            <a:r>
              <a:rPr lang="pt-BR" dirty="0" smtClean="0"/>
              <a:t>Árvore concreta (não abstrata) é usada para ilustração, apenas</a:t>
            </a:r>
            <a:endParaRPr lang="pt-BR" dirty="0" smtClean="0">
              <a:sym typeface="Wingdings" pitchFamily="-111" charset="2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706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Exemplo: hierarquia de classes</a:t>
            </a:r>
            <a:endParaRPr lang="pt-BR" dirty="0"/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3352800" y="1214422"/>
            <a:ext cx="2209800" cy="1304924"/>
            <a:chOff x="3429000" y="2733676"/>
            <a:chExt cx="2209800" cy="1304924"/>
          </a:xfrm>
        </p:grpSpPr>
        <p:sp>
          <p:nvSpPr>
            <p:cNvPr id="86019" name="Rectangle 3"/>
            <p:cNvSpPr>
              <a:spLocks noChangeArrowheads="1"/>
            </p:cNvSpPr>
            <p:nvPr/>
          </p:nvSpPr>
          <p:spPr bwMode="auto">
            <a:xfrm>
              <a:off x="3429000" y="3048000"/>
              <a:ext cx="2209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pt-BR" b="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97304" name="Text Box 7"/>
            <p:cNvSpPr txBox="1">
              <a:spLocks noChangeArrowheads="1"/>
            </p:cNvSpPr>
            <p:nvPr/>
          </p:nvSpPr>
          <p:spPr bwMode="auto">
            <a:xfrm>
              <a:off x="3733799" y="2733676"/>
              <a:ext cx="1436061" cy="461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class</a:t>
              </a:r>
              <a:r>
                <a:rPr lang="en-US" b="0" dirty="0"/>
                <a:t> AST</a:t>
              </a:r>
              <a:endParaRPr lang="pt-BR" b="0" dirty="0"/>
            </a:p>
          </p:txBody>
        </p:sp>
      </p:grpSp>
      <p:cxnSp>
        <p:nvCxnSpPr>
          <p:cNvPr id="86027" name="AutoShape 17"/>
          <p:cNvCxnSpPr>
            <a:cxnSpLocks noChangeShapeType="1"/>
            <a:endCxn id="86019" idx="2"/>
          </p:cNvCxnSpPr>
          <p:nvPr/>
        </p:nvCxnSpPr>
        <p:spPr bwMode="auto">
          <a:xfrm flipV="1">
            <a:off x="2000232" y="2519346"/>
            <a:ext cx="2457468" cy="409588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914399" y="2967334"/>
            <a:ext cx="2057400" cy="1318922"/>
            <a:chOff x="6324600" y="4167478"/>
            <a:chExt cx="2057461" cy="1318922"/>
          </a:xfrm>
        </p:grpSpPr>
        <p:sp>
          <p:nvSpPr>
            <p:cNvPr id="86020" name="Rectangle 4"/>
            <p:cNvSpPr>
              <a:spLocks noChangeArrowheads="1"/>
            </p:cNvSpPr>
            <p:nvPr/>
          </p:nvSpPr>
          <p:spPr bwMode="auto">
            <a:xfrm>
              <a:off x="6324600" y="4495800"/>
              <a:ext cx="2057461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pt-BR" b="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97302" name="Text Box 7"/>
            <p:cNvSpPr txBox="1">
              <a:spLocks noChangeArrowheads="1"/>
            </p:cNvSpPr>
            <p:nvPr/>
          </p:nvSpPr>
          <p:spPr bwMode="auto">
            <a:xfrm>
              <a:off x="6553200" y="4167478"/>
              <a:ext cx="11203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class</a:t>
              </a:r>
              <a:r>
                <a:rPr lang="en-US" b="0" dirty="0"/>
                <a:t> </a:t>
              </a:r>
              <a:r>
                <a:rPr lang="en-US" b="0" dirty="0" smtClean="0"/>
                <a:t>Stmt</a:t>
              </a:r>
              <a:endParaRPr lang="pt-BR" b="0" dirty="0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5943600" y="3038772"/>
            <a:ext cx="2057400" cy="1318922"/>
            <a:chOff x="6324600" y="4167478"/>
            <a:chExt cx="2057272" cy="1318922"/>
          </a:xfrm>
        </p:grpSpPr>
        <p:sp>
          <p:nvSpPr>
            <p:cNvPr id="24" name="Rectangle 4"/>
            <p:cNvSpPr>
              <a:spLocks noChangeArrowheads="1"/>
            </p:cNvSpPr>
            <p:nvPr/>
          </p:nvSpPr>
          <p:spPr bwMode="auto">
            <a:xfrm>
              <a:off x="6324600" y="4495800"/>
              <a:ext cx="2057272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pt-BR" b="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97300" name="Text Box 7"/>
            <p:cNvSpPr txBox="1">
              <a:spLocks noChangeArrowheads="1"/>
            </p:cNvSpPr>
            <p:nvPr/>
          </p:nvSpPr>
          <p:spPr bwMode="auto">
            <a:xfrm>
              <a:off x="6553199" y="4167478"/>
              <a:ext cx="10918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class</a:t>
              </a:r>
              <a:r>
                <a:rPr lang="en-US" b="0" dirty="0"/>
                <a:t> </a:t>
              </a:r>
              <a:r>
                <a:rPr lang="en-US" b="0" dirty="0" err="1" smtClean="0"/>
                <a:t>Expr</a:t>
              </a:r>
              <a:endParaRPr lang="pt-BR" b="0" dirty="0"/>
            </a:p>
          </p:txBody>
        </p:sp>
      </p:grpSp>
      <p:cxnSp>
        <p:nvCxnSpPr>
          <p:cNvPr id="26" name="AutoShape 17"/>
          <p:cNvCxnSpPr>
            <a:cxnSpLocks noChangeShapeType="1"/>
            <a:endCxn id="86019" idx="2"/>
          </p:cNvCxnSpPr>
          <p:nvPr/>
        </p:nvCxnSpPr>
        <p:spPr bwMode="auto">
          <a:xfrm rot="10800000">
            <a:off x="4457700" y="2519346"/>
            <a:ext cx="2686068" cy="409588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152400" y="4953000"/>
            <a:ext cx="2057400" cy="1447800"/>
            <a:chOff x="6324600" y="4038600"/>
            <a:chExt cx="2057400" cy="1447800"/>
          </a:xfrm>
        </p:grpSpPr>
        <p:sp>
          <p:nvSpPr>
            <p:cNvPr id="16" name="Rectangle 4"/>
            <p:cNvSpPr>
              <a:spLocks noChangeArrowheads="1"/>
            </p:cNvSpPr>
            <p:nvPr/>
          </p:nvSpPr>
          <p:spPr bwMode="auto">
            <a:xfrm>
              <a:off x="6324600" y="44958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pt-BR" b="0" dirty="0" err="1">
                  <a:solidFill>
                    <a:schemeClr val="dk1"/>
                  </a:solidFill>
                  <a:latin typeface="+mn-lt"/>
                  <a:ea typeface="+mn-ea"/>
                </a:rPr>
                <a:t>Expr</a:t>
              </a:r>
              <a: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  <a:t> E;</a:t>
              </a:r>
              <a:b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</a:br>
              <a:r>
                <a:rPr lang="pt-BR" b="0" dirty="0" err="1">
                  <a:solidFill>
                    <a:schemeClr val="dk1"/>
                  </a:solidFill>
                  <a:latin typeface="+mn-lt"/>
                  <a:ea typeface="+mn-ea"/>
                </a:rPr>
                <a:t>Stmt</a:t>
              </a:r>
              <a: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  <a:t> S;</a:t>
              </a:r>
            </a:p>
          </p:txBody>
        </p:sp>
        <p:sp>
          <p:nvSpPr>
            <p:cNvPr id="97298" name="Text Box 7"/>
            <p:cNvSpPr txBox="1">
              <a:spLocks noChangeArrowheads="1"/>
            </p:cNvSpPr>
            <p:nvPr/>
          </p:nvSpPr>
          <p:spPr bwMode="auto">
            <a:xfrm>
              <a:off x="6324600" y="4038600"/>
              <a:ext cx="167225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class</a:t>
              </a:r>
              <a:r>
                <a:rPr lang="en-US" b="0"/>
                <a:t> IfStmt</a:t>
              </a:r>
              <a:endParaRPr lang="pt-BR" b="0"/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2590800" y="4953000"/>
            <a:ext cx="2916238" cy="1447800"/>
            <a:chOff x="6248400" y="4114800"/>
            <a:chExt cx="2916183" cy="1447800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6248400" y="4572000"/>
              <a:ext cx="2057361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pt-BR" b="0" dirty="0" err="1">
                  <a:solidFill>
                    <a:schemeClr val="dk1"/>
                  </a:solidFill>
                  <a:latin typeface="+mn-lt"/>
                  <a:ea typeface="+mn-ea"/>
                </a:rPr>
                <a:t>Identifier</a:t>
              </a:r>
              <a: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  <a:t> I;</a:t>
              </a:r>
              <a:b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</a:br>
              <a:r>
                <a:rPr lang="pt-BR" b="0" dirty="0" err="1">
                  <a:solidFill>
                    <a:schemeClr val="dk1"/>
                  </a:solidFill>
                  <a:latin typeface="+mn-lt"/>
                  <a:ea typeface="+mn-ea"/>
                </a:rPr>
                <a:t>Expr</a:t>
              </a:r>
              <a: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  <a:t> E;</a:t>
              </a:r>
              <a:b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</a:br>
              <a:endParaRPr lang="pt-BR" b="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97296" name="Text Box 7"/>
            <p:cNvSpPr txBox="1">
              <a:spLocks noChangeArrowheads="1"/>
            </p:cNvSpPr>
            <p:nvPr/>
          </p:nvSpPr>
          <p:spPr bwMode="auto">
            <a:xfrm>
              <a:off x="6248400" y="4114800"/>
              <a:ext cx="291618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class</a:t>
              </a:r>
              <a:r>
                <a:rPr lang="en-US" b="0"/>
                <a:t> AssignmentStmt</a:t>
              </a:r>
              <a:endParaRPr lang="pt-BR" b="0"/>
            </a:p>
          </p:txBody>
        </p:sp>
      </p:grp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5715000" y="4953000"/>
            <a:ext cx="2211388" cy="1447800"/>
            <a:chOff x="6324600" y="4038600"/>
            <a:chExt cx="2210862" cy="1447800"/>
          </a:xfrm>
        </p:grpSpPr>
        <p:sp>
          <p:nvSpPr>
            <p:cNvPr id="23" name="Rectangle 4"/>
            <p:cNvSpPr>
              <a:spLocks noChangeArrowheads="1"/>
            </p:cNvSpPr>
            <p:nvPr/>
          </p:nvSpPr>
          <p:spPr bwMode="auto">
            <a:xfrm>
              <a:off x="6324600" y="4495800"/>
              <a:ext cx="2056911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pt-BR" b="0" dirty="0" err="1">
                  <a:solidFill>
                    <a:schemeClr val="dk1"/>
                  </a:solidFill>
                  <a:latin typeface="+mn-lt"/>
                  <a:ea typeface="+mn-ea"/>
                </a:rPr>
                <a:t>Expr</a:t>
              </a:r>
              <a: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  <a:t> E;</a:t>
              </a:r>
              <a:b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</a:br>
              <a:r>
                <a:rPr lang="pt-BR" b="0" dirty="0" err="1">
                  <a:solidFill>
                    <a:schemeClr val="dk1"/>
                  </a:solidFill>
                  <a:latin typeface="+mn-lt"/>
                  <a:ea typeface="+mn-ea"/>
                </a:rPr>
                <a:t>Stmt</a:t>
              </a:r>
              <a: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  <a:t>;</a:t>
              </a:r>
            </a:p>
          </p:txBody>
        </p:sp>
        <p:sp>
          <p:nvSpPr>
            <p:cNvPr id="97294" name="Text Box 7"/>
            <p:cNvSpPr txBox="1">
              <a:spLocks noChangeArrowheads="1"/>
            </p:cNvSpPr>
            <p:nvPr/>
          </p:nvSpPr>
          <p:spPr bwMode="auto">
            <a:xfrm>
              <a:off x="6324600" y="4038600"/>
              <a:ext cx="22108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class</a:t>
              </a:r>
              <a:r>
                <a:rPr lang="en-US" b="0"/>
                <a:t> WhileStmt</a:t>
              </a:r>
              <a:endParaRPr lang="pt-BR" b="0"/>
            </a:p>
          </p:txBody>
        </p:sp>
      </p:grpSp>
      <p:cxnSp>
        <p:nvCxnSpPr>
          <p:cNvPr id="27" name="AutoShape 17"/>
          <p:cNvCxnSpPr>
            <a:cxnSpLocks noChangeShapeType="1"/>
            <a:stCxn id="97298" idx="0"/>
            <a:endCxn id="86020" idx="2"/>
          </p:cNvCxnSpPr>
          <p:nvPr/>
        </p:nvCxnSpPr>
        <p:spPr bwMode="auto">
          <a:xfrm rot="5400000" flipH="1" flipV="1">
            <a:off x="1132441" y="4142342"/>
            <a:ext cx="666744" cy="954573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0" name="AutoShape 17"/>
          <p:cNvCxnSpPr>
            <a:cxnSpLocks noChangeShapeType="1"/>
            <a:stCxn id="97296" idx="0"/>
            <a:endCxn id="86020" idx="2"/>
          </p:cNvCxnSpPr>
          <p:nvPr/>
        </p:nvCxnSpPr>
        <p:spPr bwMode="auto">
          <a:xfrm rot="16200000" flipV="1">
            <a:off x="2662638" y="3566718"/>
            <a:ext cx="666744" cy="2105819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3" name="AutoShape 17"/>
          <p:cNvCxnSpPr>
            <a:cxnSpLocks noChangeShapeType="1"/>
            <a:stCxn id="97294" idx="0"/>
            <a:endCxn id="86020" idx="2"/>
          </p:cNvCxnSpPr>
          <p:nvPr/>
        </p:nvCxnSpPr>
        <p:spPr bwMode="auto">
          <a:xfrm rot="16200000" flipV="1">
            <a:off x="4048525" y="2180831"/>
            <a:ext cx="666744" cy="4877594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Exemplo: hierarquia de classes</a:t>
            </a:r>
            <a:endParaRPr lang="pt-BR" dirty="0"/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3352800" y="1214422"/>
            <a:ext cx="2209800" cy="1304924"/>
            <a:chOff x="3429000" y="2733676"/>
            <a:chExt cx="2209800" cy="1304924"/>
          </a:xfrm>
        </p:grpSpPr>
        <p:sp>
          <p:nvSpPr>
            <p:cNvPr id="86019" name="Rectangle 3"/>
            <p:cNvSpPr>
              <a:spLocks noChangeArrowheads="1"/>
            </p:cNvSpPr>
            <p:nvPr/>
          </p:nvSpPr>
          <p:spPr bwMode="auto">
            <a:xfrm>
              <a:off x="3429000" y="3048000"/>
              <a:ext cx="2209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pt-BR" b="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97304" name="Text Box 7"/>
            <p:cNvSpPr txBox="1">
              <a:spLocks noChangeArrowheads="1"/>
            </p:cNvSpPr>
            <p:nvPr/>
          </p:nvSpPr>
          <p:spPr bwMode="auto">
            <a:xfrm>
              <a:off x="3733799" y="2733676"/>
              <a:ext cx="1436061" cy="461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class</a:t>
              </a:r>
              <a:r>
                <a:rPr lang="en-US" b="0" dirty="0"/>
                <a:t> AST</a:t>
              </a:r>
              <a:endParaRPr lang="pt-BR" b="0" dirty="0"/>
            </a:p>
          </p:txBody>
        </p:sp>
      </p:grpSp>
      <p:cxnSp>
        <p:nvCxnSpPr>
          <p:cNvPr id="86027" name="AutoShape 17"/>
          <p:cNvCxnSpPr>
            <a:cxnSpLocks noChangeShapeType="1"/>
            <a:endCxn id="86019" idx="2"/>
          </p:cNvCxnSpPr>
          <p:nvPr/>
        </p:nvCxnSpPr>
        <p:spPr bwMode="auto">
          <a:xfrm flipV="1">
            <a:off x="2000232" y="2519346"/>
            <a:ext cx="2457468" cy="409588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914399" y="2967334"/>
            <a:ext cx="2057400" cy="1318922"/>
            <a:chOff x="6324600" y="4167478"/>
            <a:chExt cx="2057461" cy="1318922"/>
          </a:xfrm>
        </p:grpSpPr>
        <p:sp>
          <p:nvSpPr>
            <p:cNvPr id="86020" name="Rectangle 4"/>
            <p:cNvSpPr>
              <a:spLocks noChangeArrowheads="1"/>
            </p:cNvSpPr>
            <p:nvPr/>
          </p:nvSpPr>
          <p:spPr bwMode="auto">
            <a:xfrm>
              <a:off x="6324600" y="4495800"/>
              <a:ext cx="2057461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pt-BR" b="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97302" name="Text Box 7"/>
            <p:cNvSpPr txBox="1">
              <a:spLocks noChangeArrowheads="1"/>
            </p:cNvSpPr>
            <p:nvPr/>
          </p:nvSpPr>
          <p:spPr bwMode="auto">
            <a:xfrm>
              <a:off x="6553200" y="4167478"/>
              <a:ext cx="11203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class</a:t>
              </a:r>
              <a:r>
                <a:rPr lang="en-US" b="0" dirty="0"/>
                <a:t> </a:t>
              </a:r>
              <a:r>
                <a:rPr lang="en-US" b="0" dirty="0" smtClean="0"/>
                <a:t>Stmt</a:t>
              </a:r>
              <a:endParaRPr lang="pt-BR" b="0" dirty="0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5943600" y="3038772"/>
            <a:ext cx="2057400" cy="1318922"/>
            <a:chOff x="6324600" y="4167478"/>
            <a:chExt cx="2057272" cy="1318922"/>
          </a:xfrm>
        </p:grpSpPr>
        <p:sp>
          <p:nvSpPr>
            <p:cNvPr id="24" name="Rectangle 4"/>
            <p:cNvSpPr>
              <a:spLocks noChangeArrowheads="1"/>
            </p:cNvSpPr>
            <p:nvPr/>
          </p:nvSpPr>
          <p:spPr bwMode="auto">
            <a:xfrm>
              <a:off x="6324600" y="4495800"/>
              <a:ext cx="2057272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pt-BR" b="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97300" name="Text Box 7"/>
            <p:cNvSpPr txBox="1">
              <a:spLocks noChangeArrowheads="1"/>
            </p:cNvSpPr>
            <p:nvPr/>
          </p:nvSpPr>
          <p:spPr bwMode="auto">
            <a:xfrm>
              <a:off x="6553199" y="4167478"/>
              <a:ext cx="10918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class</a:t>
              </a:r>
              <a:r>
                <a:rPr lang="en-US" b="0" dirty="0"/>
                <a:t> </a:t>
              </a:r>
              <a:r>
                <a:rPr lang="en-US" b="0" dirty="0" err="1" smtClean="0"/>
                <a:t>Expr</a:t>
              </a:r>
              <a:endParaRPr lang="pt-BR" b="0" dirty="0"/>
            </a:p>
          </p:txBody>
        </p:sp>
      </p:grpSp>
      <p:cxnSp>
        <p:nvCxnSpPr>
          <p:cNvPr id="26" name="AutoShape 17"/>
          <p:cNvCxnSpPr>
            <a:cxnSpLocks noChangeShapeType="1"/>
            <a:endCxn id="86019" idx="2"/>
          </p:cNvCxnSpPr>
          <p:nvPr/>
        </p:nvCxnSpPr>
        <p:spPr bwMode="auto">
          <a:xfrm rot="10800000">
            <a:off x="4457700" y="2519346"/>
            <a:ext cx="2686068" cy="409588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grpSp>
        <p:nvGrpSpPr>
          <p:cNvPr id="28" name="Group 21"/>
          <p:cNvGrpSpPr>
            <a:grpSpLocks/>
          </p:cNvGrpSpPr>
          <p:nvPr/>
        </p:nvGrpSpPr>
        <p:grpSpPr bwMode="auto">
          <a:xfrm>
            <a:off x="152400" y="5124472"/>
            <a:ext cx="2057400" cy="1447800"/>
            <a:chOff x="6324600" y="4038600"/>
            <a:chExt cx="2057400" cy="1447800"/>
          </a:xfrm>
        </p:grpSpPr>
        <p:sp>
          <p:nvSpPr>
            <p:cNvPr id="29" name="Rectangle 4"/>
            <p:cNvSpPr>
              <a:spLocks noChangeArrowheads="1"/>
            </p:cNvSpPr>
            <p:nvPr/>
          </p:nvSpPr>
          <p:spPr bwMode="auto">
            <a:xfrm>
              <a:off x="6324600" y="44958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pt-BR" b="0" dirty="0" err="1">
                  <a:solidFill>
                    <a:schemeClr val="dk1"/>
                  </a:solidFill>
                  <a:latin typeface="+mn-lt"/>
                  <a:ea typeface="+mn-ea"/>
                </a:rPr>
                <a:t>Int</a:t>
              </a:r>
              <a: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  <a:t> IL;</a:t>
              </a:r>
            </a:p>
          </p:txBody>
        </p:sp>
        <p:sp>
          <p:nvSpPr>
            <p:cNvPr id="31" name="Text Box 7"/>
            <p:cNvSpPr txBox="1">
              <a:spLocks noChangeArrowheads="1"/>
            </p:cNvSpPr>
            <p:nvPr/>
          </p:nvSpPr>
          <p:spPr bwMode="auto">
            <a:xfrm>
              <a:off x="6324600" y="4038600"/>
              <a:ext cx="20392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class</a:t>
              </a:r>
              <a:r>
                <a:rPr lang="en-US" b="0"/>
                <a:t> IntLiteral</a:t>
              </a:r>
              <a:endParaRPr lang="pt-BR" b="0"/>
            </a:p>
          </p:txBody>
        </p:sp>
      </p:grpSp>
      <p:grpSp>
        <p:nvGrpSpPr>
          <p:cNvPr id="32" name="Group 21"/>
          <p:cNvGrpSpPr>
            <a:grpSpLocks/>
          </p:cNvGrpSpPr>
          <p:nvPr/>
        </p:nvGrpSpPr>
        <p:grpSpPr bwMode="auto">
          <a:xfrm>
            <a:off x="2590800" y="5124472"/>
            <a:ext cx="2312988" cy="1447800"/>
            <a:chOff x="6248400" y="4114800"/>
            <a:chExt cx="2313454" cy="1447800"/>
          </a:xfrm>
        </p:grpSpPr>
        <p:sp>
          <p:nvSpPr>
            <p:cNvPr id="34" name="Rectangle 4"/>
            <p:cNvSpPr>
              <a:spLocks noChangeArrowheads="1"/>
            </p:cNvSpPr>
            <p:nvPr/>
          </p:nvSpPr>
          <p:spPr bwMode="auto">
            <a:xfrm>
              <a:off x="6248400" y="4572000"/>
              <a:ext cx="2057815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pt-BR" b="0" dirty="0" err="1">
                  <a:solidFill>
                    <a:schemeClr val="dk1"/>
                  </a:solidFill>
                  <a:latin typeface="+mn-lt"/>
                  <a:ea typeface="+mn-ea"/>
                </a:rPr>
                <a:t>Operator</a:t>
              </a:r>
              <a: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  <a:t> </a:t>
              </a:r>
              <a:r>
                <a:rPr lang="pt-BR" b="0" dirty="0" err="1">
                  <a:solidFill>
                    <a:schemeClr val="dk1"/>
                  </a:solidFill>
                  <a:latin typeface="+mn-lt"/>
                  <a:ea typeface="+mn-ea"/>
                </a:rPr>
                <a:t>Op</a:t>
              </a:r>
              <a: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  <a:t>;</a:t>
              </a:r>
              <a:b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</a:br>
              <a:r>
                <a:rPr lang="pt-BR" b="0" dirty="0" err="1">
                  <a:solidFill>
                    <a:schemeClr val="dk1"/>
                  </a:solidFill>
                  <a:latin typeface="+mn-lt"/>
                  <a:ea typeface="+mn-ea"/>
                </a:rPr>
                <a:t>Expr</a:t>
              </a:r>
              <a: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  <a:t> E1, E2;</a:t>
              </a:r>
              <a:b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</a:br>
              <a:endParaRPr lang="pt-BR" b="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Text Box 7"/>
            <p:cNvSpPr txBox="1">
              <a:spLocks noChangeArrowheads="1"/>
            </p:cNvSpPr>
            <p:nvPr/>
          </p:nvSpPr>
          <p:spPr bwMode="auto">
            <a:xfrm>
              <a:off x="6248400" y="4114800"/>
              <a:ext cx="231345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class</a:t>
              </a:r>
              <a:r>
                <a:rPr lang="en-US" b="0"/>
                <a:t> BinaryExpr</a:t>
              </a:r>
              <a:endParaRPr lang="pt-BR" b="0"/>
            </a:p>
          </p:txBody>
        </p:sp>
      </p:grpSp>
      <p:grpSp>
        <p:nvGrpSpPr>
          <p:cNvPr id="36" name="Group 21"/>
          <p:cNvGrpSpPr>
            <a:grpSpLocks/>
          </p:cNvGrpSpPr>
          <p:nvPr/>
        </p:nvGrpSpPr>
        <p:grpSpPr bwMode="auto">
          <a:xfrm>
            <a:off x="5715000" y="5124472"/>
            <a:ext cx="2249488" cy="1447800"/>
            <a:chOff x="6324600" y="4038600"/>
            <a:chExt cx="2249334" cy="1447800"/>
          </a:xfrm>
        </p:grpSpPr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6324600" y="4495800"/>
              <a:ext cx="2057259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pt-BR" b="0" dirty="0" err="1">
                  <a:solidFill>
                    <a:schemeClr val="dk1"/>
                  </a:solidFill>
                  <a:latin typeface="+mn-lt"/>
                  <a:ea typeface="+mn-ea"/>
                </a:rPr>
                <a:t>Operator</a:t>
              </a:r>
              <a: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  <a:t> </a:t>
              </a:r>
              <a:r>
                <a:rPr lang="pt-BR" b="0" dirty="0" err="1">
                  <a:solidFill>
                    <a:schemeClr val="dk1"/>
                  </a:solidFill>
                  <a:latin typeface="+mn-lt"/>
                  <a:ea typeface="+mn-ea"/>
                </a:rPr>
                <a:t>Op</a:t>
              </a:r>
              <a: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  <a:t>;</a:t>
              </a:r>
              <a:b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</a:br>
              <a:r>
                <a:rPr lang="pt-BR" b="0" dirty="0" err="1">
                  <a:solidFill>
                    <a:schemeClr val="dk1"/>
                  </a:solidFill>
                  <a:latin typeface="+mn-lt"/>
                  <a:ea typeface="+mn-ea"/>
                </a:rPr>
                <a:t>Expr</a:t>
              </a:r>
              <a: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  <a:t> E;</a:t>
              </a:r>
              <a:b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</a:br>
              <a:endParaRPr lang="pt-BR" b="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Text Box 7"/>
            <p:cNvSpPr txBox="1">
              <a:spLocks noChangeArrowheads="1"/>
            </p:cNvSpPr>
            <p:nvPr/>
          </p:nvSpPr>
          <p:spPr bwMode="auto">
            <a:xfrm>
              <a:off x="6324600" y="4038600"/>
              <a:ext cx="224933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class</a:t>
              </a:r>
              <a:r>
                <a:rPr lang="en-US" b="0"/>
                <a:t> UnaryExpr</a:t>
              </a:r>
              <a:endParaRPr lang="pt-BR" b="0"/>
            </a:p>
          </p:txBody>
        </p:sp>
      </p:grpSp>
      <p:cxnSp>
        <p:nvCxnSpPr>
          <p:cNvPr id="39" name="AutoShape 17"/>
          <p:cNvCxnSpPr>
            <a:cxnSpLocks noChangeShapeType="1"/>
            <a:endCxn id="24" idx="2"/>
          </p:cNvCxnSpPr>
          <p:nvPr/>
        </p:nvCxnSpPr>
        <p:spPr bwMode="auto">
          <a:xfrm flipV="1">
            <a:off x="1171575" y="4357694"/>
            <a:ext cx="5800725" cy="766778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0" name="AutoShape 17"/>
          <p:cNvCxnSpPr>
            <a:cxnSpLocks noChangeShapeType="1"/>
            <a:endCxn id="24" idx="2"/>
          </p:cNvCxnSpPr>
          <p:nvPr/>
        </p:nvCxnSpPr>
        <p:spPr bwMode="auto">
          <a:xfrm flipV="1">
            <a:off x="3748088" y="4357694"/>
            <a:ext cx="3224212" cy="766778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1" name="AutoShape 17"/>
          <p:cNvCxnSpPr>
            <a:cxnSpLocks noChangeShapeType="1"/>
            <a:endCxn id="24" idx="2"/>
          </p:cNvCxnSpPr>
          <p:nvPr/>
        </p:nvCxnSpPr>
        <p:spPr bwMode="auto">
          <a:xfrm rot="5400000" flipH="1" flipV="1">
            <a:off x="6522236" y="4674408"/>
            <a:ext cx="766778" cy="13335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7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8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Construa a árvore </a:t>
            </a:r>
            <a:r>
              <a:rPr lang="pt-BR" dirty="0"/>
              <a:t>abstrata </a:t>
            </a:r>
            <a:r>
              <a:rPr lang="pt-BR" dirty="0" smtClean="0"/>
              <a:t>para </a:t>
            </a:r>
            <a:r>
              <a:rPr lang="pt-BR" dirty="0"/>
              <a:t>a expressão </a:t>
            </a:r>
            <a:r>
              <a:rPr lang="pt-BR" dirty="0" smtClean="0"/>
              <a:t>(5+3)*2 usando as estruturas de dados apresentadas anteriormente</a:t>
            </a:r>
            <a:endParaRPr lang="pt-BR" dirty="0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5943600" y="3038772"/>
            <a:ext cx="2057400" cy="1318922"/>
            <a:chOff x="6324600" y="4167478"/>
            <a:chExt cx="2057272" cy="131892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6324600" y="4495800"/>
              <a:ext cx="2057272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pt-BR" b="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6553199" y="4167478"/>
              <a:ext cx="10918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class</a:t>
              </a:r>
              <a:r>
                <a:rPr lang="en-US" b="0" dirty="0"/>
                <a:t> </a:t>
              </a:r>
              <a:r>
                <a:rPr lang="en-US" b="0" dirty="0" err="1" smtClean="0"/>
                <a:t>Expr</a:t>
              </a:r>
              <a:endParaRPr lang="pt-BR" b="0" dirty="0"/>
            </a:p>
          </p:txBody>
        </p:sp>
      </p:grp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152400" y="5124472"/>
            <a:ext cx="2057400" cy="1447800"/>
            <a:chOff x="6324600" y="4038600"/>
            <a:chExt cx="2057400" cy="1447800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6324600" y="44958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pt-BR" b="0" dirty="0" err="1">
                  <a:solidFill>
                    <a:schemeClr val="dk1"/>
                  </a:solidFill>
                  <a:latin typeface="+mn-lt"/>
                  <a:ea typeface="+mn-ea"/>
                </a:rPr>
                <a:t>Int</a:t>
              </a:r>
              <a: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  <a:t> IL;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6324600" y="4038600"/>
              <a:ext cx="20392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class</a:t>
              </a:r>
              <a:r>
                <a:rPr lang="en-US" b="0"/>
                <a:t> IntLiteral</a:t>
              </a:r>
              <a:endParaRPr lang="pt-BR" b="0"/>
            </a:p>
          </p:txBody>
        </p:sp>
      </p:grpSp>
      <p:grpSp>
        <p:nvGrpSpPr>
          <p:cNvPr id="10" name="Group 21"/>
          <p:cNvGrpSpPr>
            <a:grpSpLocks/>
          </p:cNvGrpSpPr>
          <p:nvPr/>
        </p:nvGrpSpPr>
        <p:grpSpPr bwMode="auto">
          <a:xfrm>
            <a:off x="2590800" y="5124472"/>
            <a:ext cx="2312988" cy="1447800"/>
            <a:chOff x="6248400" y="4114800"/>
            <a:chExt cx="2313454" cy="1447800"/>
          </a:xfrm>
        </p:grpSpPr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6248400" y="4572000"/>
              <a:ext cx="2057815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pt-BR" b="0" dirty="0" err="1">
                  <a:solidFill>
                    <a:schemeClr val="dk1"/>
                  </a:solidFill>
                  <a:latin typeface="+mn-lt"/>
                  <a:ea typeface="+mn-ea"/>
                </a:rPr>
                <a:t>Operator</a:t>
              </a:r>
              <a: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  <a:t> </a:t>
              </a:r>
              <a:r>
                <a:rPr lang="pt-BR" b="0" dirty="0" err="1">
                  <a:solidFill>
                    <a:schemeClr val="dk1"/>
                  </a:solidFill>
                  <a:latin typeface="+mn-lt"/>
                  <a:ea typeface="+mn-ea"/>
                </a:rPr>
                <a:t>Op</a:t>
              </a:r>
              <a: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  <a:t>;</a:t>
              </a:r>
              <a:b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</a:br>
              <a:r>
                <a:rPr lang="pt-BR" b="0" dirty="0" err="1">
                  <a:solidFill>
                    <a:schemeClr val="dk1"/>
                  </a:solidFill>
                  <a:latin typeface="+mn-lt"/>
                  <a:ea typeface="+mn-ea"/>
                </a:rPr>
                <a:t>Expr</a:t>
              </a:r>
              <a: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  <a:t> E1, E2;</a:t>
              </a:r>
              <a:b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</a:br>
              <a:endParaRPr lang="pt-BR" b="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6248400" y="4114800"/>
              <a:ext cx="231345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class</a:t>
              </a:r>
              <a:r>
                <a:rPr lang="en-US" b="0"/>
                <a:t> BinaryExpr</a:t>
              </a:r>
              <a:endParaRPr lang="pt-BR" b="0"/>
            </a:p>
          </p:txBody>
        </p:sp>
      </p:grpSp>
      <p:grpSp>
        <p:nvGrpSpPr>
          <p:cNvPr id="13" name="Group 21"/>
          <p:cNvGrpSpPr>
            <a:grpSpLocks/>
          </p:cNvGrpSpPr>
          <p:nvPr/>
        </p:nvGrpSpPr>
        <p:grpSpPr bwMode="auto">
          <a:xfrm>
            <a:off x="5715000" y="5124472"/>
            <a:ext cx="2249488" cy="1447800"/>
            <a:chOff x="6324600" y="4038600"/>
            <a:chExt cx="2249334" cy="1447800"/>
          </a:xfrm>
        </p:grpSpPr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6324600" y="4495800"/>
              <a:ext cx="2057259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pt-BR" b="0" dirty="0" err="1">
                  <a:solidFill>
                    <a:schemeClr val="dk1"/>
                  </a:solidFill>
                  <a:latin typeface="+mn-lt"/>
                  <a:ea typeface="+mn-ea"/>
                </a:rPr>
                <a:t>Operator</a:t>
              </a:r>
              <a: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  <a:t> </a:t>
              </a:r>
              <a:r>
                <a:rPr lang="pt-BR" b="0" dirty="0" err="1">
                  <a:solidFill>
                    <a:schemeClr val="dk1"/>
                  </a:solidFill>
                  <a:latin typeface="+mn-lt"/>
                  <a:ea typeface="+mn-ea"/>
                </a:rPr>
                <a:t>Op</a:t>
              </a:r>
              <a: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  <a:t>;</a:t>
              </a:r>
              <a:b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</a:br>
              <a:r>
                <a:rPr lang="pt-BR" b="0" dirty="0" err="1">
                  <a:solidFill>
                    <a:schemeClr val="dk1"/>
                  </a:solidFill>
                  <a:latin typeface="+mn-lt"/>
                  <a:ea typeface="+mn-ea"/>
                </a:rPr>
                <a:t>Expr</a:t>
              </a:r>
              <a: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  <a:t> E;</a:t>
              </a:r>
              <a:br>
                <a:rPr lang="pt-BR" b="0" dirty="0">
                  <a:solidFill>
                    <a:schemeClr val="dk1"/>
                  </a:solidFill>
                  <a:latin typeface="+mn-lt"/>
                  <a:ea typeface="+mn-ea"/>
                </a:rPr>
              </a:br>
              <a:endParaRPr lang="pt-BR" b="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Text Box 7"/>
            <p:cNvSpPr txBox="1">
              <a:spLocks noChangeArrowheads="1"/>
            </p:cNvSpPr>
            <p:nvPr/>
          </p:nvSpPr>
          <p:spPr bwMode="auto">
            <a:xfrm>
              <a:off x="6324600" y="4038600"/>
              <a:ext cx="224933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class</a:t>
              </a:r>
              <a:r>
                <a:rPr lang="en-US" b="0"/>
                <a:t> UnaryExpr</a:t>
              </a:r>
              <a:endParaRPr lang="pt-BR" b="0"/>
            </a:p>
          </p:txBody>
        </p:sp>
      </p:grpSp>
      <p:cxnSp>
        <p:nvCxnSpPr>
          <p:cNvPr id="16" name="AutoShape 17"/>
          <p:cNvCxnSpPr>
            <a:cxnSpLocks noChangeShapeType="1"/>
            <a:endCxn id="5" idx="2"/>
          </p:cNvCxnSpPr>
          <p:nvPr/>
        </p:nvCxnSpPr>
        <p:spPr bwMode="auto">
          <a:xfrm flipV="1">
            <a:off x="1171575" y="4357694"/>
            <a:ext cx="5800725" cy="766778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7" name="AutoShape 17"/>
          <p:cNvCxnSpPr>
            <a:cxnSpLocks noChangeShapeType="1"/>
            <a:endCxn id="5" idx="2"/>
          </p:cNvCxnSpPr>
          <p:nvPr/>
        </p:nvCxnSpPr>
        <p:spPr bwMode="auto">
          <a:xfrm flipV="1">
            <a:off x="3748088" y="4357694"/>
            <a:ext cx="3224212" cy="766778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8" name="AutoShape 17"/>
          <p:cNvCxnSpPr>
            <a:cxnSpLocks noChangeShapeType="1"/>
            <a:endCxn id="5" idx="2"/>
          </p:cNvCxnSpPr>
          <p:nvPr/>
        </p:nvCxnSpPr>
        <p:spPr bwMode="auto">
          <a:xfrm rot="5400000" flipH="1" flipV="1">
            <a:off x="6522236" y="4674408"/>
            <a:ext cx="766778" cy="13335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7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Construa a árvore abstrata para a expressão (5+3)*2 usando as estruturas de dados apresentadas anteriormente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27584" y="2924944"/>
            <a:ext cx="725192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interface Expression {}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BinaryExpression</a:t>
            </a:r>
            <a:r>
              <a:rPr lang="en-US" dirty="0"/>
              <a:t> implements Expression {</a:t>
            </a:r>
          </a:p>
          <a:p>
            <a:r>
              <a:rPr lang="en-US" dirty="0"/>
              <a:t>  String operator; // e.g., “plus”, “minus”, “</a:t>
            </a:r>
            <a:r>
              <a:rPr lang="en-US" dirty="0" err="1"/>
              <a:t>mult</a:t>
            </a:r>
            <a:r>
              <a:rPr lang="en-US" dirty="0"/>
              <a:t>”</a:t>
            </a:r>
          </a:p>
          <a:p>
            <a:r>
              <a:rPr lang="en-US" dirty="0"/>
              <a:t>  Expression left, right; }</a:t>
            </a:r>
          </a:p>
          <a:p>
            <a:endParaRPr lang="en-US" dirty="0" smtClean="0"/>
          </a:p>
          <a:p>
            <a:r>
              <a:rPr lang="en-US" dirty="0" smtClean="0"/>
              <a:t>class Digit implements Expression {  </a:t>
            </a:r>
            <a:r>
              <a:rPr lang="en-US" dirty="0" err="1" smtClean="0"/>
              <a:t>int</a:t>
            </a:r>
            <a:r>
              <a:rPr lang="en-US" dirty="0" smtClean="0"/>
              <a:t> digit; }</a:t>
            </a:r>
          </a:p>
          <a:p>
            <a:endParaRPr lang="en-US" dirty="0" smtClean="0"/>
          </a:p>
          <a:p>
            <a:r>
              <a:rPr lang="en-US" dirty="0" smtClean="0"/>
              <a:t>public static void main(String[] </a:t>
            </a:r>
            <a:r>
              <a:rPr lang="en-US" dirty="0" err="1" smtClean="0"/>
              <a:t>args</a:t>
            </a:r>
            <a:r>
              <a:rPr lang="en-US" dirty="0" smtClean="0"/>
              <a:t>) {</a:t>
            </a:r>
          </a:p>
          <a:p>
            <a:r>
              <a:rPr lang="en-US" dirty="0"/>
              <a:t> </a:t>
            </a:r>
            <a:r>
              <a:rPr lang="en-US" dirty="0" smtClean="0"/>
              <a:t> // generates </a:t>
            </a:r>
            <a:r>
              <a:rPr lang="en-US" dirty="0"/>
              <a:t>the following </a:t>
            </a:r>
            <a:r>
              <a:rPr lang="en-US" dirty="0" smtClean="0"/>
              <a:t>AST</a:t>
            </a:r>
          </a:p>
          <a:p>
            <a:r>
              <a:rPr lang="en-US" dirty="0"/>
              <a:t> </a:t>
            </a:r>
            <a:r>
              <a:rPr lang="en-US" dirty="0" smtClean="0"/>
              <a:t> // Expression </a:t>
            </a:r>
            <a:r>
              <a:rPr lang="en-US" dirty="0" err="1" smtClean="0"/>
              <a:t>ast</a:t>
            </a:r>
            <a:r>
              <a:rPr lang="en-US" dirty="0" smtClean="0"/>
              <a:t> = (Expression) </a:t>
            </a:r>
            <a:r>
              <a:rPr lang="en-US" dirty="0" err="1" smtClean="0"/>
              <a:t>compiler.parse</a:t>
            </a:r>
            <a:r>
              <a:rPr lang="en-US" dirty="0" smtClean="0"/>
              <a:t>(“(5 + 3) * 2”) </a:t>
            </a:r>
          </a:p>
          <a:p>
            <a:r>
              <a:rPr lang="en-US" dirty="0"/>
              <a:t> </a:t>
            </a:r>
            <a:r>
              <a:rPr lang="en-US" dirty="0" smtClean="0"/>
              <a:t> Expression </a:t>
            </a:r>
            <a:r>
              <a:rPr lang="en-US" dirty="0" err="1" smtClean="0"/>
              <a:t>ast</a:t>
            </a:r>
            <a:r>
              <a:rPr lang="en-US" dirty="0" smtClean="0"/>
              <a:t> = new </a:t>
            </a:r>
            <a:r>
              <a:rPr lang="en-US" dirty="0" err="1" smtClean="0"/>
              <a:t>BinaryExpresion</a:t>
            </a:r>
            <a:r>
              <a:rPr lang="en-US" dirty="0" smtClean="0"/>
              <a:t>(“</a:t>
            </a:r>
            <a:r>
              <a:rPr lang="en-US" dirty="0" err="1" smtClean="0"/>
              <a:t>mult</a:t>
            </a:r>
            <a:r>
              <a:rPr lang="en-US" dirty="0" smtClean="0"/>
              <a:t>”,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new </a:t>
            </a:r>
            <a:r>
              <a:rPr lang="en-US" dirty="0" err="1" smtClean="0"/>
              <a:t>BinaryExpression</a:t>
            </a:r>
            <a:r>
              <a:rPr lang="en-US" dirty="0" smtClean="0"/>
              <a:t>(“plus”, new Digit(5), new Digit(3)),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new Digit(2)); }</a:t>
            </a:r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652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Exploração dos nós da árvore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Padrão de projeto </a:t>
            </a:r>
            <a:r>
              <a:rPr lang="pt-BR" b="1" dirty="0" err="1" smtClean="0"/>
              <a:t>Visitor</a:t>
            </a:r>
            <a:r>
              <a:rPr lang="pt-BR" b="1" dirty="0" smtClean="0"/>
              <a:t>*</a:t>
            </a:r>
            <a:r>
              <a:rPr lang="pt-BR" dirty="0" smtClean="0"/>
              <a:t> define como visitar nós de uma estrutura hierárquica</a:t>
            </a:r>
          </a:p>
          <a:p>
            <a:pPr lvl="1"/>
            <a:r>
              <a:rPr lang="pt-BR" dirty="0" smtClean="0"/>
              <a:t>Tipo de retorno deve ser consistente</a:t>
            </a:r>
          </a:p>
          <a:p>
            <a:pPr lvl="1"/>
            <a:r>
              <a:rPr lang="pt-BR" dirty="0" smtClean="0"/>
              <a:t>Bastante comum em compiladores</a:t>
            </a:r>
          </a:p>
          <a:p>
            <a:pPr marL="457200" lvl="1" indent="0">
              <a:buNone/>
            </a:pPr>
            <a:endParaRPr lang="pt-BR" dirty="0" smtClean="0"/>
          </a:p>
          <a:p>
            <a:pPr>
              <a:buNone/>
            </a:pPr>
            <a:r>
              <a:rPr lang="pt-BR" dirty="0" smtClean="0"/>
              <a:t>* Design </a:t>
            </a:r>
            <a:r>
              <a:rPr lang="pt-BR" dirty="0" err="1" smtClean="0"/>
              <a:t>Patterns</a:t>
            </a:r>
            <a:r>
              <a:rPr lang="pt-BR" dirty="0" smtClean="0"/>
              <a:t>: </a:t>
            </a:r>
            <a:r>
              <a:rPr lang="pt-BR" dirty="0" err="1" smtClean="0"/>
              <a:t>Elements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Reusable</a:t>
            </a:r>
            <a:r>
              <a:rPr lang="pt-BR" dirty="0" smtClean="0"/>
              <a:t> </a:t>
            </a:r>
            <a:r>
              <a:rPr lang="pt-BR" dirty="0" err="1" smtClean="0"/>
              <a:t>Object-Oriented</a:t>
            </a:r>
            <a:r>
              <a:rPr lang="pt-BR" dirty="0" smtClean="0"/>
              <a:t> Software.  </a:t>
            </a:r>
            <a:r>
              <a:rPr lang="pt-BR" dirty="0" err="1" smtClean="0"/>
              <a:t>Gamma</a:t>
            </a:r>
            <a:r>
              <a:rPr lang="pt-BR" dirty="0" smtClean="0"/>
              <a:t> e outros.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Expressão Regular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47800"/>
            <a:ext cx="8291264" cy="2695580"/>
          </a:xfrm>
        </p:spPr>
        <p:txBody>
          <a:bodyPr/>
          <a:lstStyle/>
          <a:p>
            <a:r>
              <a:rPr lang="pt-BR" dirty="0" smtClean="0"/>
              <a:t>Exemplo: números e identificadores de uma linguagem de programação</a:t>
            </a:r>
          </a:p>
          <a:p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2290204" y="3212976"/>
            <a:ext cx="3714777" cy="461665"/>
            <a:chOff x="755576" y="3327375"/>
            <a:chExt cx="3714777" cy="461665"/>
          </a:xfrm>
        </p:grpSpPr>
        <p:sp>
          <p:nvSpPr>
            <p:cNvPr id="11" name="Rectangle 10"/>
            <p:cNvSpPr/>
            <p:nvPr/>
          </p:nvSpPr>
          <p:spPr>
            <a:xfrm>
              <a:off x="755576" y="3327375"/>
              <a:ext cx="571505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pt-BR" sz="2400" dirty="0" smtClean="0">
                  <a:latin typeface="Courier New" pitchFamily="49" charset="0"/>
                  <a:cs typeface="Courier New" pitchFamily="49" charset="0"/>
                </a:rPr>
                <a:t>x2</a:t>
              </a:r>
              <a:endParaRPr lang="pt-BR" sz="2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98519" y="3327375"/>
              <a:ext cx="571504" cy="461665"/>
            </a:xfrm>
            <a:prstGeom prst="rect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pt-BR" sz="2400" dirty="0" smtClean="0">
                  <a:latin typeface="Courier New" pitchFamily="49" charset="0"/>
                  <a:cs typeface="Courier New" pitchFamily="49" charset="0"/>
                </a:rPr>
                <a:t>:=</a:t>
              </a:r>
              <a:endParaRPr lang="pt-BR" sz="2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41461" y="3327375"/>
              <a:ext cx="1143008" cy="461665"/>
            </a:xfrm>
            <a:prstGeom prst="rect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pt-BR" sz="2400" dirty="0" smtClean="0">
                  <a:latin typeface="Courier New" pitchFamily="49" charset="0"/>
                  <a:cs typeface="Courier New" pitchFamily="49" charset="0"/>
                </a:rPr>
                <a:t>10.28</a:t>
              </a:r>
              <a:endParaRPr lang="pt-BR" sz="2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55907" y="3327375"/>
              <a:ext cx="357190" cy="461665"/>
            </a:xfrm>
            <a:prstGeom prst="rect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pt-BR" sz="2400" dirty="0" smtClean="0">
                  <a:latin typeface="Courier New" pitchFamily="49" charset="0"/>
                  <a:cs typeface="Courier New" pitchFamily="49" charset="0"/>
                </a:rPr>
                <a:t>+</a:t>
              </a:r>
              <a:endParaRPr lang="pt-BR" sz="2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84534" y="3327375"/>
              <a:ext cx="357191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pt-BR" sz="2400" dirty="0" smtClean="0">
                  <a:latin typeface="Courier New" pitchFamily="49" charset="0"/>
                  <a:cs typeface="Courier New" pitchFamily="49" charset="0"/>
                </a:rPr>
                <a:t>y</a:t>
              </a:r>
              <a:endParaRPr lang="pt-BR" sz="2400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13163" y="3327375"/>
              <a:ext cx="357190" cy="461665"/>
            </a:xfrm>
            <a:prstGeom prst="rect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pt-BR" sz="2400" dirty="0" smtClean="0">
                  <a:latin typeface="Courier New" pitchFamily="49" charset="0"/>
                  <a:cs typeface="Courier New" pitchFamily="49" charset="0"/>
                </a:rPr>
                <a:t>;</a:t>
              </a:r>
              <a:endParaRPr lang="pt-BR" sz="2400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55576" y="4221088"/>
            <a:ext cx="6858016" cy="954107"/>
            <a:chOff x="2500298" y="4809334"/>
            <a:chExt cx="6858016" cy="954107"/>
          </a:xfrm>
        </p:grpSpPr>
        <p:sp>
          <p:nvSpPr>
            <p:cNvPr id="19" name="Rectangle 18"/>
            <p:cNvSpPr/>
            <p:nvPr/>
          </p:nvSpPr>
          <p:spPr>
            <a:xfrm>
              <a:off x="5072066" y="5017238"/>
              <a:ext cx="4286248" cy="5847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pt-BR" sz="3200" b="1" dirty="0" err="1" smtClean="0"/>
                <a:t>letter</a:t>
              </a:r>
              <a:r>
                <a:rPr lang="pt-BR" sz="3200" b="1" dirty="0" smtClean="0"/>
                <a:t> (</a:t>
              </a:r>
              <a:r>
                <a:rPr lang="pt-BR" sz="3200" b="1" dirty="0" err="1" smtClean="0"/>
                <a:t>letter</a:t>
              </a:r>
              <a:r>
                <a:rPr lang="pt-BR" sz="3200" b="1" dirty="0" smtClean="0"/>
                <a:t> | </a:t>
              </a:r>
              <a:r>
                <a:rPr lang="pt-BR" sz="3200" b="1" dirty="0" err="1" smtClean="0"/>
                <a:t>digit</a:t>
              </a:r>
              <a:r>
                <a:rPr lang="pt-BR" sz="3200" b="1" dirty="0" smtClean="0"/>
                <a:t>) *</a:t>
              </a:r>
              <a:endParaRPr lang="pt-BR" sz="3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00298" y="4809334"/>
              <a:ext cx="235853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 smtClean="0"/>
                <a:t>Identificadores</a:t>
              </a:r>
            </a:p>
            <a:p>
              <a:r>
                <a:rPr lang="pt-BR" sz="2800" dirty="0" smtClean="0"/>
                <a:t>em Pascal:</a:t>
              </a:r>
              <a:endParaRPr lang="pt-BR" sz="28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929190" y="4929198"/>
              <a:ext cx="4071966" cy="714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" name="Á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78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947"/>
    </mc:Choice>
    <mc:Fallback>
      <p:transition spd="slow" advTm="80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</a:t>
            </a:r>
            <a:r>
              <a:rPr lang="pt-BR" dirty="0" smtClean="0"/>
              <a:t> design </a:t>
            </a:r>
            <a:r>
              <a:rPr lang="pt-BR" dirty="0" err="1" smtClean="0"/>
              <a:t>pattern</a:t>
            </a:r>
            <a:endParaRPr lang="pt-BR" dirty="0"/>
          </a:p>
        </p:txBody>
      </p:sp>
      <p:pic>
        <p:nvPicPr>
          <p:cNvPr id="4" name="Content Placeholder 3" descr="VisitorPatternUML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472" y="1689119"/>
            <a:ext cx="7920435" cy="4525963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</a:t>
            </a:r>
            <a:r>
              <a:rPr lang="pt-BR" dirty="0" smtClean="0"/>
              <a:t> design </a:t>
            </a:r>
            <a:r>
              <a:rPr lang="pt-BR" dirty="0" err="1" smtClean="0"/>
              <a:t>pattern</a:t>
            </a:r>
            <a:endParaRPr lang="pt-BR" dirty="0"/>
          </a:p>
        </p:txBody>
      </p:sp>
      <p:pic>
        <p:nvPicPr>
          <p:cNvPr id="4" name="Content Placeholder 3" descr="VisitorPatternUML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472" y="1689119"/>
            <a:ext cx="7920435" cy="4525963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8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4552"/>
          </a:xfrm>
        </p:spPr>
        <p:txBody>
          <a:bodyPr/>
          <a:lstStyle/>
          <a:p>
            <a:r>
              <a:rPr lang="pt-BR" dirty="0" smtClean="0"/>
              <a:t>Imprima expressões aritméticas em notação pós-fixada a partir de suas árvores sintáticas</a:t>
            </a:r>
          </a:p>
          <a:p>
            <a:pPr lvl="1"/>
            <a:r>
              <a:rPr lang="pt-BR" dirty="0" smtClean="0"/>
              <a:t>Use definições abaixo</a:t>
            </a:r>
          </a:p>
          <a:p>
            <a:pPr lvl="1"/>
            <a:r>
              <a:rPr lang="pt-BR" dirty="0" smtClean="0"/>
              <a:t>Explore a árvore em uma determinada ordem</a:t>
            </a:r>
            <a:endParaRPr lang="pt-BR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046818" y="3933056"/>
            <a:ext cx="4643470" cy="2520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interface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Expr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{…}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class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BinaryExpr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implements 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Expr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{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400" dirty="0" smtClean="0"/>
              <a:t>  Operator op;  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Expr exp1, exp2;</a:t>
            </a:r>
            <a:r>
              <a:rPr lang="en-US" sz="2400" dirty="0" smtClean="0"/>
              <a:t>…</a:t>
            </a:r>
            <a:endParaRPr kumimoji="0" lang="en-US" sz="2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 smtClean="0"/>
              <a:t>}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 smtClean="0"/>
              <a:t>class</a:t>
            </a:r>
            <a:r>
              <a:rPr lang="en-US" sz="2400" dirty="0" smtClean="0"/>
              <a:t> Digit implements </a:t>
            </a:r>
            <a:r>
              <a:rPr lang="en-US" sz="2400" dirty="0" err="1" smtClean="0"/>
              <a:t>Expr</a:t>
            </a:r>
            <a:r>
              <a:rPr lang="en-US" sz="2400" dirty="0" smtClean="0"/>
              <a:t> {  … }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class Operator {…}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Resposta</a:t>
            </a:r>
            <a:endParaRPr lang="pt-BR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14282" y="1500174"/>
            <a:ext cx="4643470" cy="4593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interface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Expr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{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  void accept(Visitor </a:t>
            </a:r>
            <a:r>
              <a:rPr lang="en-US" dirty="0" err="1" smtClean="0">
                <a:solidFill>
                  <a:schemeClr val="tx1"/>
                </a:solidFill>
              </a:rPr>
              <a:t>vis</a:t>
            </a:r>
            <a:r>
              <a:rPr lang="en-US" dirty="0" smtClean="0">
                <a:solidFill>
                  <a:schemeClr val="tx1"/>
                </a:solidFill>
              </a:rPr>
              <a:t>); 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class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BinaryExpr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implements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Expr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{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lang="en-US" dirty="0" smtClean="0"/>
              <a:t>Operator op; 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Expr exp1, exp2;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  </a:t>
            </a:r>
            <a:r>
              <a:rPr lang="en-US" dirty="0" smtClean="0"/>
              <a:t>void accept(Visitor </a:t>
            </a:r>
            <a:r>
              <a:rPr lang="en-US" dirty="0" err="1" smtClean="0"/>
              <a:t>vis</a:t>
            </a:r>
            <a:r>
              <a:rPr lang="en-US" dirty="0" smtClean="0"/>
              <a:t>) {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 smtClean="0"/>
              <a:t>    exp1.accept(</a:t>
            </a:r>
            <a:r>
              <a:rPr lang="en-US" dirty="0" err="1" smtClean="0"/>
              <a:t>vis</a:t>
            </a:r>
            <a:r>
              <a:rPr lang="en-US" dirty="0" smtClean="0"/>
              <a:t>);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 smtClean="0"/>
              <a:t>    exp2.accept(</a:t>
            </a:r>
            <a:r>
              <a:rPr lang="en-US" dirty="0" err="1" smtClean="0"/>
              <a:t>vis</a:t>
            </a:r>
            <a:r>
              <a:rPr lang="en-US" dirty="0" smtClean="0"/>
              <a:t>); 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 smtClean="0"/>
              <a:t>    </a:t>
            </a:r>
            <a:r>
              <a:rPr lang="en-US" dirty="0" err="1" smtClean="0"/>
              <a:t>op.accept</a:t>
            </a:r>
            <a:r>
              <a:rPr lang="en-US" dirty="0" smtClean="0"/>
              <a:t>(</a:t>
            </a:r>
            <a:r>
              <a:rPr lang="en-US" dirty="0" err="1" smtClean="0"/>
              <a:t>vis</a:t>
            </a:r>
            <a:r>
              <a:rPr lang="en-US" dirty="0" smtClean="0"/>
              <a:t>);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} </a:t>
            </a:r>
            <a:r>
              <a:rPr lang="en-US" baseline="0" dirty="0" smtClean="0"/>
              <a:t>}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class</a:t>
            </a:r>
            <a:r>
              <a:rPr lang="en-US" dirty="0" smtClean="0"/>
              <a:t> Digit implements </a:t>
            </a:r>
            <a:r>
              <a:rPr lang="en-US" dirty="0" err="1" smtClean="0"/>
              <a:t>Expr</a:t>
            </a:r>
            <a:r>
              <a:rPr lang="en-US" dirty="0" smtClean="0"/>
              <a:t> {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val</a:t>
            </a:r>
            <a:r>
              <a:rPr lang="en-US" dirty="0" smtClean="0"/>
              <a:t>;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 smtClean="0">
                <a:solidFill>
                  <a:schemeClr val="tx1"/>
                </a:solidFill>
              </a:rPr>
              <a:t>   </a:t>
            </a:r>
            <a:r>
              <a:rPr lang="en-US" dirty="0" smtClean="0"/>
              <a:t>void accept(Visitor </a:t>
            </a:r>
            <a:r>
              <a:rPr lang="en-US" dirty="0" err="1" smtClean="0"/>
              <a:t>vis</a:t>
            </a:r>
            <a:r>
              <a:rPr lang="en-US" dirty="0" smtClean="0"/>
              <a:t>) {  </a:t>
            </a:r>
            <a:r>
              <a:rPr lang="en-US" dirty="0" err="1" smtClean="0"/>
              <a:t>vis.visit</a:t>
            </a:r>
            <a:r>
              <a:rPr lang="en-US" dirty="0" smtClean="0"/>
              <a:t>(this);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}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class Operator {  char </a:t>
            </a:r>
            <a:r>
              <a:rPr lang="en-US" dirty="0" err="1" smtClean="0"/>
              <a:t>val</a:t>
            </a:r>
            <a:r>
              <a:rPr lang="en-US" dirty="0" smtClean="0"/>
              <a:t>;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void accept(Visitor </a:t>
            </a:r>
            <a:r>
              <a:rPr lang="en-US" dirty="0" err="1" smtClean="0"/>
              <a:t>vis</a:t>
            </a:r>
            <a:r>
              <a:rPr lang="en-US" dirty="0" smtClean="0"/>
              <a:t>) { </a:t>
            </a:r>
            <a:r>
              <a:rPr lang="en-US" dirty="0" err="1" smtClean="0"/>
              <a:t>vis.visit</a:t>
            </a:r>
            <a:r>
              <a:rPr lang="en-US" dirty="0" smtClean="0"/>
              <a:t>(this); }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 smtClean="0"/>
              <a:t>}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071934" y="1714488"/>
            <a:ext cx="4643470" cy="21431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interface Visitor {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  void visit(</a:t>
            </a:r>
            <a:r>
              <a:rPr lang="en-US" sz="2000" dirty="0" err="1" smtClean="0">
                <a:solidFill>
                  <a:schemeClr val="tx1"/>
                </a:solidFill>
              </a:rPr>
              <a:t>Expr</a:t>
            </a:r>
            <a:r>
              <a:rPr lang="en-US" sz="2000" dirty="0" smtClean="0">
                <a:solidFill>
                  <a:schemeClr val="tx1"/>
                </a:solidFill>
              </a:rPr>
              <a:t> p);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void visit(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BinaryExpr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  void visit(Digit p);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void visit(Operator p);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}</a:t>
            </a:r>
            <a:endParaRPr lang="en-US" sz="2000" dirty="0" smtClean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286248" y="4000504"/>
            <a:ext cx="4643470" cy="24288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class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PosFixPrinter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implements Visitor {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  </a:t>
            </a:r>
            <a:r>
              <a:rPr lang="en-US" sz="2000" dirty="0" err="1" smtClean="0">
                <a:solidFill>
                  <a:schemeClr val="tx1"/>
                </a:solidFill>
              </a:rPr>
              <a:t>StringBuffer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sb</a:t>
            </a:r>
            <a:r>
              <a:rPr lang="en-US" sz="2000" dirty="0" smtClean="0">
                <a:solidFill>
                  <a:schemeClr val="tx1"/>
                </a:solidFill>
              </a:rPr>
              <a:t> = new </a:t>
            </a:r>
            <a:r>
              <a:rPr lang="en-US" sz="2000" dirty="0" err="1" smtClean="0">
                <a:solidFill>
                  <a:schemeClr val="tx1"/>
                </a:solidFill>
              </a:rPr>
              <a:t>StringBuffer</a:t>
            </a:r>
            <a:r>
              <a:rPr lang="en-US" sz="2000" dirty="0" smtClean="0">
                <a:solidFill>
                  <a:schemeClr val="tx1"/>
                </a:solidFill>
              </a:rPr>
              <a:t>();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  void visit(</a:t>
            </a:r>
            <a:r>
              <a:rPr lang="en-US" sz="2000" dirty="0" err="1" smtClean="0">
                <a:solidFill>
                  <a:schemeClr val="tx1"/>
                </a:solidFill>
              </a:rPr>
              <a:t>Expr</a:t>
            </a:r>
            <a:r>
              <a:rPr lang="en-US" sz="2000" dirty="0" smtClean="0">
                <a:solidFill>
                  <a:schemeClr val="tx1"/>
                </a:solidFill>
              </a:rPr>
              <a:t> p) {}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void visit(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BinaryExpr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p)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{}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  void visit(Digit p){ </a:t>
            </a:r>
            <a:r>
              <a:rPr lang="en-US" sz="2000" dirty="0" err="1" smtClean="0">
                <a:solidFill>
                  <a:schemeClr val="tx1"/>
                </a:solidFill>
              </a:rPr>
              <a:t>sb.append</a:t>
            </a:r>
            <a:r>
              <a:rPr lang="en-US" sz="2000" dirty="0" smtClean="0">
                <a:solidFill>
                  <a:schemeClr val="tx1"/>
                </a:solidFill>
              </a:rPr>
              <a:t>(p.val); }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void visit(Operator p) {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sb.append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(p.val); }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}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Exerc</a:t>
            </a:r>
            <a:r>
              <a:rPr lang="pt-BR" dirty="0" err="1" smtClean="0"/>
              <a:t>ício</a:t>
            </a:r>
            <a:r>
              <a:rPr lang="pt-BR" dirty="0" smtClean="0"/>
              <a:t> 9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96952"/>
          </a:xfrm>
        </p:spPr>
        <p:txBody>
          <a:bodyPr/>
          <a:lstStyle/>
          <a:p>
            <a:r>
              <a:rPr lang="pt-BR" dirty="0" smtClean="0"/>
              <a:t>A resposta anterior definiu a ordem de busca diretamente no método </a:t>
            </a:r>
            <a:r>
              <a:rPr lang="pt-BR" dirty="0" err="1" smtClean="0"/>
              <a:t>Binary.accept</a:t>
            </a:r>
            <a:r>
              <a:rPr lang="pt-BR" dirty="0" smtClean="0"/>
              <a:t>.  Isto é incomum, pois o método </a:t>
            </a:r>
            <a:r>
              <a:rPr lang="pt-BR" dirty="0" err="1" smtClean="0"/>
              <a:t>accept</a:t>
            </a:r>
            <a:r>
              <a:rPr lang="pt-BR" dirty="0" smtClean="0"/>
              <a:t> normalmente não deve ser modificado.  Reescreva o </a:t>
            </a:r>
            <a:r>
              <a:rPr lang="pt-BR" dirty="0" err="1" smtClean="0"/>
              <a:t>visitor</a:t>
            </a:r>
            <a:r>
              <a:rPr lang="pt-BR" dirty="0" smtClean="0"/>
              <a:t> anterior assumindo a seguinte definição para o método </a:t>
            </a:r>
            <a:r>
              <a:rPr lang="pt-BR" dirty="0" err="1" smtClean="0"/>
              <a:t>accept</a:t>
            </a:r>
            <a:r>
              <a:rPr lang="pt-BR" dirty="0" smtClean="0"/>
              <a:t>.</a:t>
            </a:r>
            <a:endParaRPr lang="en-US" dirty="0"/>
          </a:p>
        </p:txBody>
      </p:sp>
      <p:sp>
        <p:nvSpPr>
          <p:cNvPr id="4" name="Retângulo 3"/>
          <p:cNvSpPr/>
          <p:nvPr/>
        </p:nvSpPr>
        <p:spPr>
          <a:xfrm>
            <a:off x="2915816" y="4941168"/>
            <a:ext cx="2504972" cy="156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/>
              <a:t>void accept(Visitor vis) {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/>
              <a:t>    exp1.accept(vis</a:t>
            </a:r>
            <a:r>
              <a:rPr lang="en-US" dirty="0" smtClean="0"/>
              <a:t>);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 smtClean="0"/>
              <a:t>    </a:t>
            </a:r>
            <a:r>
              <a:rPr lang="en-US" dirty="0" err="1"/>
              <a:t>op.accept</a:t>
            </a:r>
            <a:r>
              <a:rPr lang="en-US" dirty="0"/>
              <a:t>(vis);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/>
              <a:t>    exp2.accept(vis); 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47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Resposta</a:t>
            </a:r>
            <a:endParaRPr lang="pt-BR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14282" y="1500174"/>
            <a:ext cx="4643470" cy="45931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interface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Expr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{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  void accept(Visitor </a:t>
            </a:r>
            <a:r>
              <a:rPr lang="en-US" dirty="0" err="1" smtClean="0">
                <a:solidFill>
                  <a:schemeClr val="tx1"/>
                </a:solidFill>
              </a:rPr>
              <a:t>vis</a:t>
            </a:r>
            <a:r>
              <a:rPr lang="en-US" dirty="0" smtClean="0">
                <a:solidFill>
                  <a:schemeClr val="tx1"/>
                </a:solidFill>
              </a:rPr>
              <a:t>); 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class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BinaryExpr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implements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Expr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{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lang="en-US" dirty="0" smtClean="0"/>
              <a:t>Operator op; 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Expr exp1, exp2;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  </a:t>
            </a:r>
            <a:r>
              <a:rPr lang="en-US" dirty="0" smtClean="0"/>
              <a:t>void accept(Visitor </a:t>
            </a:r>
            <a:r>
              <a:rPr lang="en-US" dirty="0" err="1" smtClean="0"/>
              <a:t>vis</a:t>
            </a:r>
            <a:r>
              <a:rPr lang="en-US" dirty="0" smtClean="0"/>
              <a:t>) {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 smtClean="0"/>
              <a:t>    </a:t>
            </a:r>
            <a:r>
              <a:rPr lang="en-US" dirty="0" err="1" smtClean="0"/>
              <a:t>vis.visit</a:t>
            </a:r>
            <a:r>
              <a:rPr lang="en-US" dirty="0" smtClean="0"/>
              <a:t>(this);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} </a:t>
            </a:r>
            <a:r>
              <a:rPr lang="en-US" baseline="0" dirty="0" smtClean="0"/>
              <a:t>}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class</a:t>
            </a:r>
            <a:r>
              <a:rPr lang="en-US" dirty="0" smtClean="0"/>
              <a:t> Digit implements </a:t>
            </a:r>
            <a:r>
              <a:rPr lang="en-US" dirty="0" err="1" smtClean="0"/>
              <a:t>Expr</a:t>
            </a:r>
            <a:r>
              <a:rPr lang="en-US" dirty="0" smtClean="0"/>
              <a:t> {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val</a:t>
            </a:r>
            <a:r>
              <a:rPr lang="en-US" dirty="0" smtClean="0"/>
              <a:t>;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 smtClean="0">
                <a:solidFill>
                  <a:schemeClr val="tx1"/>
                </a:solidFill>
              </a:rPr>
              <a:t>   </a:t>
            </a:r>
            <a:r>
              <a:rPr lang="en-US" dirty="0" smtClean="0"/>
              <a:t>void accept(Visitor </a:t>
            </a:r>
            <a:r>
              <a:rPr lang="en-US" dirty="0" err="1" smtClean="0"/>
              <a:t>vis</a:t>
            </a:r>
            <a:r>
              <a:rPr lang="en-US" dirty="0" smtClean="0"/>
              <a:t>) {  </a:t>
            </a:r>
            <a:r>
              <a:rPr lang="en-US" dirty="0" err="1" smtClean="0"/>
              <a:t>vis.visit</a:t>
            </a:r>
            <a:r>
              <a:rPr lang="en-US" dirty="0" smtClean="0"/>
              <a:t>(this);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}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class Operator {  char </a:t>
            </a:r>
            <a:r>
              <a:rPr lang="en-US" dirty="0" err="1" smtClean="0"/>
              <a:t>val</a:t>
            </a:r>
            <a:r>
              <a:rPr lang="en-US" dirty="0" smtClean="0"/>
              <a:t>;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void accept(Visitor </a:t>
            </a:r>
            <a:r>
              <a:rPr lang="en-US" dirty="0" err="1" smtClean="0"/>
              <a:t>vis</a:t>
            </a:r>
            <a:r>
              <a:rPr lang="en-US" dirty="0" smtClean="0"/>
              <a:t>) { </a:t>
            </a:r>
            <a:r>
              <a:rPr lang="en-US" dirty="0" err="1" smtClean="0"/>
              <a:t>vis.visit</a:t>
            </a:r>
            <a:r>
              <a:rPr lang="en-US" dirty="0" smtClean="0"/>
              <a:t>(this); }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 smtClean="0"/>
              <a:t>}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364088" y="1268760"/>
            <a:ext cx="2995660" cy="1800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interface Visitor {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  void visit(</a:t>
            </a:r>
            <a:r>
              <a:rPr lang="en-US" sz="2000" dirty="0" err="1" smtClean="0">
                <a:solidFill>
                  <a:schemeClr val="tx1"/>
                </a:solidFill>
              </a:rPr>
              <a:t>Expr</a:t>
            </a:r>
            <a:r>
              <a:rPr lang="en-US" sz="2000" dirty="0" smtClean="0">
                <a:solidFill>
                  <a:schemeClr val="tx1"/>
                </a:solidFill>
              </a:rPr>
              <a:t> p);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void visit(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BinaryExpr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  void visit(Digit p);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void visit(Operator p);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}</a:t>
            </a:r>
            <a:endParaRPr lang="en-US" sz="2000" dirty="0" smtClean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306673" y="3284984"/>
            <a:ext cx="4643470" cy="34140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class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PosFixPrinter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implements Visitor {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  </a:t>
            </a:r>
            <a:r>
              <a:rPr lang="en-US" sz="2000" dirty="0" err="1" smtClean="0">
                <a:solidFill>
                  <a:schemeClr val="tx1"/>
                </a:solidFill>
              </a:rPr>
              <a:t>StringBuffer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sb</a:t>
            </a:r>
            <a:r>
              <a:rPr lang="en-US" sz="2000" dirty="0" smtClean="0">
                <a:solidFill>
                  <a:schemeClr val="tx1"/>
                </a:solidFill>
              </a:rPr>
              <a:t> = new </a:t>
            </a:r>
            <a:r>
              <a:rPr lang="en-US" sz="2000" dirty="0" err="1" smtClean="0">
                <a:solidFill>
                  <a:schemeClr val="tx1"/>
                </a:solidFill>
              </a:rPr>
              <a:t>StringBuffer</a:t>
            </a:r>
            <a:r>
              <a:rPr lang="en-US" sz="2000" dirty="0" smtClean="0">
                <a:solidFill>
                  <a:schemeClr val="tx1"/>
                </a:solidFill>
              </a:rPr>
              <a:t>();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  void visit(</a:t>
            </a:r>
            <a:r>
              <a:rPr lang="en-US" sz="2000" dirty="0" err="1" smtClean="0">
                <a:solidFill>
                  <a:schemeClr val="tx1"/>
                </a:solidFill>
              </a:rPr>
              <a:t>Expr</a:t>
            </a:r>
            <a:r>
              <a:rPr lang="en-US" sz="2000" dirty="0" smtClean="0">
                <a:solidFill>
                  <a:schemeClr val="tx1"/>
                </a:solidFill>
              </a:rPr>
              <a:t> p) {}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void visit(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BinaryExpr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be)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{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 be.exp1.accept(this);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    be.exp2.accept(this);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    </a:t>
            </a:r>
            <a:r>
              <a:rPr lang="en-US" sz="2000" dirty="0" err="1" smtClean="0">
                <a:solidFill>
                  <a:schemeClr val="tx1"/>
                </a:solidFill>
              </a:rPr>
              <a:t>be.op.accept</a:t>
            </a:r>
            <a:r>
              <a:rPr lang="en-US" sz="2000" dirty="0" smtClean="0">
                <a:solidFill>
                  <a:schemeClr val="tx1"/>
                </a:solidFill>
              </a:rPr>
              <a:t>(this);  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  void visit(Digit p){ </a:t>
            </a:r>
            <a:r>
              <a:rPr lang="en-US" sz="2000" dirty="0" err="1" smtClean="0">
                <a:solidFill>
                  <a:schemeClr val="tx1"/>
                </a:solidFill>
              </a:rPr>
              <a:t>sb.append</a:t>
            </a:r>
            <a:r>
              <a:rPr lang="en-US" sz="2000" dirty="0" smtClean="0">
                <a:solidFill>
                  <a:schemeClr val="tx1"/>
                </a:solidFill>
              </a:rPr>
              <a:t>(p.val); }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void visit(Operator p) {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sb.append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(p.val); }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}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832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Gramática Livre de Contexto</a:t>
            </a:r>
            <a:endParaRPr lang="pt-BR" dirty="0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 conjunto de símbolos </a:t>
            </a:r>
            <a:r>
              <a:rPr lang="pt-BR" b="1" dirty="0" smtClean="0"/>
              <a:t>terminais</a:t>
            </a:r>
          </a:p>
          <a:p>
            <a:r>
              <a:rPr lang="pt-BR" dirty="0" smtClean="0"/>
              <a:t>Um conjunto de símbolos </a:t>
            </a:r>
            <a:r>
              <a:rPr lang="pt-BR" b="1" dirty="0" smtClean="0"/>
              <a:t>não-terminais</a:t>
            </a:r>
          </a:p>
          <a:p>
            <a:r>
              <a:rPr lang="pt-BR" dirty="0" smtClean="0"/>
              <a:t>Um não terminal designado </a:t>
            </a:r>
            <a:r>
              <a:rPr lang="pt-BR" b="1" dirty="0" smtClean="0"/>
              <a:t>inicial</a:t>
            </a:r>
          </a:p>
          <a:p>
            <a:r>
              <a:rPr lang="pt-BR" dirty="0" smtClean="0"/>
              <a:t>Um conjunto de </a:t>
            </a:r>
            <a:r>
              <a:rPr lang="pt-BR" b="1" dirty="0" smtClean="0"/>
              <a:t>produções</a:t>
            </a:r>
          </a:p>
          <a:p>
            <a:pPr lvl="1"/>
            <a:r>
              <a:rPr lang="pt-BR" dirty="0" smtClean="0"/>
              <a:t>cada produção consiste de um não-terminal, uma  “seta”, e uma seqüência de símbolos terminais e não terminais</a:t>
            </a:r>
          </a:p>
        </p:txBody>
      </p:sp>
      <p:pic>
        <p:nvPicPr>
          <p:cNvPr id="2" name="Á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91"/>
    </mc:Choice>
    <mc:Fallback>
      <p:transition spd="slow" advTm="61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 smtClean="0"/>
              <a:t>Exemplo: Expressões Aritméticas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7584" y="4947081"/>
            <a:ext cx="7068033" cy="11152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list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+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digit </a:t>
            </a:r>
            <a:r>
              <a:rPr lang="en-US" sz="3200" dirty="0" smtClean="0">
                <a:sym typeface="Wingdings" pitchFamily="-111" charset="2"/>
              </a:rPr>
              <a:t>|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list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lang="en-US" sz="3200" b="1" dirty="0" smtClean="0">
                <a:sym typeface="Wingdings" pitchFamily="-111" charset="2"/>
              </a:rPr>
              <a:t>-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digit </a:t>
            </a:r>
            <a:r>
              <a:rPr lang="en-US" sz="3200" dirty="0" smtClean="0">
                <a:sym typeface="Wingdings" pitchFamily="-111" charset="2"/>
              </a:rPr>
              <a:t>|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digit</a:t>
            </a:r>
            <a:endParaRPr lang="en-US" sz="3200" dirty="0">
              <a:sym typeface="Wingdings" pitchFamily="-111" charset="2"/>
            </a:endParaRPr>
          </a:p>
          <a:p>
            <a:pPr marL="342900" lvl="0" indent="-342900">
              <a:spcBef>
                <a:spcPct val="20000"/>
              </a:spcBef>
            </a:pP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digit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Wingdings 3" pitchFamily="-111" charset="2"/>
                <a:ea typeface="+mn-ea"/>
                <a:cs typeface="+mn-cs"/>
              </a:rPr>
              <a:t>g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0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1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2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3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4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5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6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7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8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 |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-111" charset="2"/>
              </a:rPr>
              <a:t>9</a:t>
            </a:r>
            <a:endParaRPr kumimoji="0" lang="pt-B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  <a:sym typeface="Wingdings" pitchFamily="-111" charset="2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827584" y="1556792"/>
            <a:ext cx="2841672" cy="32211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i="1" dirty="0" smtClean="0"/>
              <a:t>list</a:t>
            </a:r>
            <a:r>
              <a:rPr lang="en-US" dirty="0" smtClean="0"/>
              <a:t> </a:t>
            </a:r>
            <a:r>
              <a:rPr lang="en-US" dirty="0" smtClean="0">
                <a:latin typeface="Wingdings 3" pitchFamily="-111" charset="2"/>
              </a:rPr>
              <a:t>g</a:t>
            </a:r>
            <a:r>
              <a:rPr lang="en-US" b="1" dirty="0" smtClean="0"/>
              <a:t> 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i="1" dirty="0" smtClean="0">
                <a:sym typeface="Wingdings" pitchFamily="-111" charset="2"/>
              </a:rPr>
              <a:t>list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b="1" dirty="0" smtClean="0">
                <a:sym typeface="Wingdings" pitchFamily="-111" charset="2"/>
              </a:rPr>
              <a:t>+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i="1" dirty="0" smtClean="0">
                <a:sym typeface="Wingdings" pitchFamily="-111" charset="2"/>
              </a:rPr>
              <a:t>digit</a:t>
            </a:r>
            <a:endParaRPr lang="en-US" dirty="0">
              <a:sym typeface="Wingdings" pitchFamily="-111" charset="2"/>
            </a:endParaRPr>
          </a:p>
          <a:p>
            <a:pPr>
              <a:buNone/>
            </a:pPr>
            <a:r>
              <a:rPr lang="en-US" i="1" dirty="0" smtClean="0">
                <a:sym typeface="Wingdings" pitchFamily="-111" charset="2"/>
              </a:rPr>
              <a:t>list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dirty="0" smtClean="0">
                <a:latin typeface="Wingdings 3" pitchFamily="-111" charset="2"/>
              </a:rPr>
              <a:t>g</a:t>
            </a:r>
            <a:r>
              <a:rPr lang="en-US" b="1" dirty="0" smtClean="0"/>
              <a:t> 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i="1" dirty="0" smtClean="0">
                <a:sym typeface="Wingdings" pitchFamily="-111" charset="2"/>
              </a:rPr>
              <a:t>list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b="1" dirty="0" smtClean="0">
                <a:sym typeface="Wingdings" pitchFamily="-111" charset="2"/>
              </a:rPr>
              <a:t>–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i="1" dirty="0" smtClean="0">
                <a:sym typeface="Wingdings" pitchFamily="-111" charset="2"/>
              </a:rPr>
              <a:t>digit</a:t>
            </a:r>
            <a:endParaRPr lang="en-US" dirty="0">
              <a:sym typeface="Wingdings" pitchFamily="-111" charset="2"/>
            </a:endParaRPr>
          </a:p>
          <a:p>
            <a:pPr>
              <a:buNone/>
            </a:pPr>
            <a:r>
              <a:rPr lang="en-US" i="1" dirty="0" smtClean="0">
                <a:sym typeface="Wingdings" pitchFamily="-111" charset="2"/>
              </a:rPr>
              <a:t>list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dirty="0" smtClean="0">
                <a:latin typeface="Wingdings 3" pitchFamily="-111" charset="2"/>
              </a:rPr>
              <a:t>g</a:t>
            </a:r>
            <a:r>
              <a:rPr lang="en-US" b="1" dirty="0" smtClean="0"/>
              <a:t> 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i="1" dirty="0" smtClean="0">
                <a:sym typeface="Wingdings" pitchFamily="-111" charset="2"/>
              </a:rPr>
              <a:t>digit</a:t>
            </a:r>
            <a:endParaRPr lang="en-US" dirty="0">
              <a:sym typeface="Wingdings" pitchFamily="-111" charset="2"/>
            </a:endParaRPr>
          </a:p>
          <a:p>
            <a:pPr>
              <a:buNone/>
            </a:pPr>
            <a:r>
              <a:rPr lang="en-US" i="1" dirty="0" smtClean="0">
                <a:sym typeface="Wingdings" pitchFamily="-111" charset="2"/>
              </a:rPr>
              <a:t>digit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dirty="0" smtClean="0">
                <a:latin typeface="Wingdings 3" pitchFamily="-111" charset="2"/>
              </a:rPr>
              <a:t>g</a:t>
            </a:r>
            <a:r>
              <a:rPr lang="en-US" b="1" dirty="0" smtClean="0"/>
              <a:t> 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b="1" dirty="0" smtClean="0">
                <a:sym typeface="Wingdings" pitchFamily="-111" charset="2"/>
              </a:rPr>
              <a:t>0</a:t>
            </a:r>
            <a:r>
              <a:rPr lang="en-US" dirty="0" smtClean="0">
                <a:sym typeface="Wingdings" pitchFamily="-111" charset="2"/>
              </a:rPr>
              <a:t> </a:t>
            </a:r>
          </a:p>
          <a:p>
            <a:pPr>
              <a:buNone/>
            </a:pPr>
            <a:r>
              <a:rPr lang="en-US" i="1" dirty="0" smtClean="0">
                <a:sym typeface="Wingdings" pitchFamily="-111" charset="2"/>
              </a:rPr>
              <a:t>digit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dirty="0" smtClean="0">
                <a:latin typeface="Wingdings 3" pitchFamily="-111" charset="2"/>
              </a:rPr>
              <a:t>g</a:t>
            </a:r>
            <a:r>
              <a:rPr lang="en-US" b="1" dirty="0" smtClean="0"/>
              <a:t> 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b="1" dirty="0" smtClean="0">
                <a:sym typeface="Wingdings" pitchFamily="-111" charset="2"/>
              </a:rPr>
              <a:t>1</a:t>
            </a:r>
          </a:p>
          <a:p>
            <a:pPr>
              <a:buNone/>
            </a:pPr>
            <a:r>
              <a:rPr lang="en-US" b="1" dirty="0" smtClean="0">
                <a:sym typeface="Wingdings" pitchFamily="-111" charset="2"/>
              </a:rPr>
              <a:t>…</a:t>
            </a:r>
            <a:r>
              <a:rPr lang="en-US" dirty="0" smtClean="0">
                <a:sym typeface="Wingdings" pitchFamily="-111" charset="2"/>
              </a:rPr>
              <a:t> </a:t>
            </a:r>
          </a:p>
          <a:p>
            <a:pPr>
              <a:buNone/>
            </a:pPr>
            <a:r>
              <a:rPr lang="en-US" i="1" dirty="0" smtClean="0">
                <a:sym typeface="Wingdings" pitchFamily="-111" charset="2"/>
              </a:rPr>
              <a:t>digit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dirty="0" smtClean="0">
                <a:latin typeface="Wingdings 3" pitchFamily="-111" charset="2"/>
              </a:rPr>
              <a:t>g</a:t>
            </a:r>
            <a:r>
              <a:rPr lang="en-US" b="1" dirty="0" smtClean="0"/>
              <a:t> </a:t>
            </a:r>
            <a:r>
              <a:rPr lang="en-US" dirty="0" smtClean="0">
                <a:sym typeface="Wingdings" pitchFamily="-111" charset="2"/>
              </a:rPr>
              <a:t> </a:t>
            </a:r>
            <a:r>
              <a:rPr lang="en-US" b="1" dirty="0" smtClean="0">
                <a:sym typeface="Wingdings" pitchFamily="-111" charset="2"/>
              </a:rPr>
              <a:t>9</a:t>
            </a:r>
            <a:endParaRPr lang="pt-BR" b="1" dirty="0" smtClean="0">
              <a:sym typeface="Wingdings" pitchFamily="-111" charset="2"/>
            </a:endParaRPr>
          </a:p>
        </p:txBody>
      </p:sp>
      <p:pic>
        <p:nvPicPr>
          <p:cNvPr id="2" name="Á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144"/>
    </mc:Choice>
    <mc:Fallback>
      <p:transition spd="slow" advTm="100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3738" y="692696"/>
            <a:ext cx="8215370" cy="2554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4000" b="1" dirty="0" smtClean="0"/>
              <a:t>Deriva-se</a:t>
            </a:r>
            <a:r>
              <a:rPr lang="pt-BR" sz="4000" dirty="0" smtClean="0"/>
              <a:t> strings de uma gramática G a partir do seu símbolo inicial e repetidamente substituindo não-terminais pelo corpo de uma produção </a:t>
            </a:r>
          </a:p>
        </p:txBody>
      </p:sp>
      <p:sp>
        <p:nvSpPr>
          <p:cNvPr id="3" name="Rectangle 2"/>
          <p:cNvSpPr/>
          <p:nvPr/>
        </p:nvSpPr>
        <p:spPr>
          <a:xfrm>
            <a:off x="543738" y="3717032"/>
            <a:ext cx="8215370" cy="2554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>
                    <a:lumMod val="75000"/>
                  </a:schemeClr>
                </a:solidFill>
              </a:rPr>
              <a:t>A linguagem (conjunto de strings) reconhecida por G chama-se L(G). Inclui todas as strings que é possível se obter através de derivações em G.</a:t>
            </a:r>
          </a:p>
        </p:txBody>
      </p:sp>
      <p:pic>
        <p:nvPicPr>
          <p:cNvPr id="4" name="Á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28"/>
    </mc:Choice>
    <mc:Fallback>
      <p:transition spd="slow" advTm="80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13020</TotalTime>
  <Words>2392</Words>
  <Application>Microsoft Office PowerPoint</Application>
  <PresentationFormat>Apresentação na tela (4:3)</PresentationFormat>
  <Paragraphs>447</Paragraphs>
  <Slides>65</Slides>
  <Notes>9</Notes>
  <HiddenSlides>0</HiddenSlides>
  <MMClips>18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65</vt:i4>
      </vt:variant>
    </vt:vector>
  </HeadingPairs>
  <TitlesOfParts>
    <vt:vector size="66" baseType="lpstr">
      <vt:lpstr>Tema do Office</vt:lpstr>
      <vt:lpstr>Apresentação do PowerPoint</vt:lpstr>
      <vt:lpstr>LINGUAGENS FORMAIS E autômatos</vt:lpstr>
      <vt:lpstr>Definição Informal para Linguagens</vt:lpstr>
      <vt:lpstr>Gramática e Autômato</vt:lpstr>
      <vt:lpstr>IF688</vt:lpstr>
      <vt:lpstr>Expressão Regular</vt:lpstr>
      <vt:lpstr>Gramática Livre de Contexto</vt:lpstr>
      <vt:lpstr>Exemplo: Expressões Aritméticas</vt:lpstr>
      <vt:lpstr>Apresentação do PowerPoint</vt:lpstr>
      <vt:lpstr>Apresentação do PowerPoint</vt:lpstr>
      <vt:lpstr>Exemplo</vt:lpstr>
      <vt:lpstr>Parse Trees (Árvore Sintática)</vt:lpstr>
      <vt:lpstr>Exemplo</vt:lpstr>
      <vt:lpstr>Exercício 1 </vt:lpstr>
      <vt:lpstr>Resposta</vt:lpstr>
      <vt:lpstr>Exercício 2 </vt:lpstr>
      <vt:lpstr>Resposta</vt:lpstr>
      <vt:lpstr>LINGUAGENS DE PROGRAMAção</vt:lpstr>
      <vt:lpstr>Especificação de uma  Linguagem de Programação</vt:lpstr>
      <vt:lpstr>Parsing</vt:lpstr>
      <vt:lpstr>Reconhecedores e Parsers</vt:lpstr>
      <vt:lpstr>Ambiguidade, Precedência, e Associatividade</vt:lpstr>
      <vt:lpstr>Ambiguidade</vt:lpstr>
      <vt:lpstr>Exemplo</vt:lpstr>
      <vt:lpstr>Como Eliminar Ambiguidade</vt:lpstr>
      <vt:lpstr>Precedência de operadores</vt:lpstr>
      <vt:lpstr>Exemplo</vt:lpstr>
      <vt:lpstr>Associatividade de Operadores</vt:lpstr>
      <vt:lpstr>Exemplo: associatividade à direita</vt:lpstr>
      <vt:lpstr>Exercício 3</vt:lpstr>
      <vt:lpstr>Resposta</vt:lpstr>
      <vt:lpstr>Parsers TOP-DOWN e BOTTOM-UP, BACKTRACKING</vt:lpstr>
      <vt:lpstr>Top-down ou bottom-up parsers</vt:lpstr>
      <vt:lpstr>Backtracking</vt:lpstr>
      <vt:lpstr>Exemplo</vt:lpstr>
      <vt:lpstr>Parser PREDITIVO recursivo descendente</vt:lpstr>
      <vt:lpstr>Características</vt:lpstr>
      <vt:lpstr>Abordagem</vt:lpstr>
      <vt:lpstr>Exemplo</vt:lpstr>
      <vt:lpstr>Função Auxiliar</vt:lpstr>
      <vt:lpstr>Exemplo: Recursive descent parsing</vt:lpstr>
      <vt:lpstr>Exercício 4</vt:lpstr>
      <vt:lpstr>Resposta</vt:lpstr>
      <vt:lpstr>Exercício 5</vt:lpstr>
      <vt:lpstr>Resposta</vt:lpstr>
      <vt:lpstr>Problema do parser recursivo descendente</vt:lpstr>
      <vt:lpstr>Solução</vt:lpstr>
      <vt:lpstr>Exercício 6</vt:lpstr>
      <vt:lpstr>Tentativa...</vt:lpstr>
      <vt:lpstr>Apresentação do PowerPoint</vt:lpstr>
      <vt:lpstr>Construção da Árvore e Navegação </vt:lpstr>
      <vt:lpstr>Ainda não construímos um parser</vt:lpstr>
      <vt:lpstr>Construção da Árvore Sintática</vt:lpstr>
      <vt:lpstr>Árvore Abstrata (AST)</vt:lpstr>
      <vt:lpstr>Exemplo: hierarquia de classes</vt:lpstr>
      <vt:lpstr>Exemplo: hierarquia de classes</vt:lpstr>
      <vt:lpstr>Exercício 7</vt:lpstr>
      <vt:lpstr>Exercício 7</vt:lpstr>
      <vt:lpstr>Exploração dos nós da árvore</vt:lpstr>
      <vt:lpstr>Visitor design pattern</vt:lpstr>
      <vt:lpstr>Visitor design pattern</vt:lpstr>
      <vt:lpstr>Exercício 8</vt:lpstr>
      <vt:lpstr>Resposta</vt:lpstr>
      <vt:lpstr>Exercício 9</vt:lpstr>
      <vt:lpstr>Resposta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IF688 – Teoria e Implementação de Linguagens Computacionais (Compiladores)</dc:title>
  <dc:creator>damorim</dc:creator>
  <cp:lastModifiedBy>Marcelo d'Amorim</cp:lastModifiedBy>
  <cp:revision>215</cp:revision>
  <dcterms:created xsi:type="dcterms:W3CDTF">2011-02-08T12:11:31Z</dcterms:created>
  <dcterms:modified xsi:type="dcterms:W3CDTF">2020-03-16T14:30:13Z</dcterms:modified>
</cp:coreProperties>
</file>